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2"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Century Gothic"/>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972">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 pos="972" orient="horz"/>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CenturyGothic-regular.fntdata"/><Relationship Id="rId14" Type="http://schemas.openxmlformats.org/officeDocument/2006/relationships/slide" Target="slides/slide8.xml"/><Relationship Id="rId17" Type="http://schemas.openxmlformats.org/officeDocument/2006/relationships/font" Target="fonts/CenturyGothic-italic.fntdata"/><Relationship Id="rId16" Type="http://schemas.openxmlformats.org/officeDocument/2006/relationships/font" Target="fonts/CenturyGothic-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18" Type="http://schemas.openxmlformats.org/officeDocument/2006/relationships/font" Target="fonts/CenturyGothic-bold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nferences.oreilly.com/velocity/vl-eu/public/schedule/detail/78937"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mazon.com/Building-Secure-Reliable-Systems-Practices/dp/1492083127/ref=sr_1_1" TargetMode="External"/><Relationship Id="rId3" Type="http://schemas.openxmlformats.org/officeDocument/2006/relationships/hyperlink" Target="https://www.amazon.com/Building-Secure-Reliable-Systems-Practices/dp/1492083127/ref=sr_1_1" TargetMode="External"/><Relationship Id="rId4" Type="http://schemas.openxmlformats.org/officeDocument/2006/relationships/hyperlink" Target="https://www.amazon.com/Building-Secure-Reliable-Systems-Practices/dp/1492083127/ref=sr_1_1"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mazon.com/Building-Secure-Reliable-Systems-Practices/dp/1492083127/ref=sr_1_1"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mazon.com/Building-Secure-Reliable-Systems-Practices/dp/1492083127/ref=sr_1_1"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anding.google.com/sre/workbook/chapters/implementing-slos/" TargetMode="External"/><Relationship Id="rId3" Type="http://schemas.openxmlformats.org/officeDocument/2006/relationships/hyperlink" Target="https://landing.google.com/sre/sre-book/chapters/embracing-risk/"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mazon.com/Building-Secure-Reliable-Systems-Practices/dp/1492083127/ref=sr_1_1"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mazon.com/Building-Secure-Reliable-Systems-Practices/dp/1492083127/ref=sr_1_1"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mazon.com/Building-Secure-Reliable-Systems-Practices/dp/1492083127/ref=sr_1_1" TargetMode="External"/><Relationship Id="rId3" Type="http://schemas.openxmlformats.org/officeDocument/2006/relationships/hyperlink" Target="https://landing.google.com/sre/book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 name="Shape 33"/>
        <p:cNvGrpSpPr/>
        <p:nvPr/>
      </p:nvGrpSpPr>
      <p:grpSpPr>
        <a:xfrm>
          <a:off x="0" y="0"/>
          <a:ext cx="0" cy="0"/>
          <a:chOff x="0" y="0"/>
          <a:chExt cx="0" cy="0"/>
        </a:xfrm>
      </p:grpSpPr>
      <p:sp>
        <p:nvSpPr>
          <p:cNvPr id="34" name="Google Shape;34;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While security &amp; reliability need to be central points in the system architecture, how secure and how reliable do you think systems should be?</a:t>
            </a:r>
            <a:endParaRPr/>
          </a:p>
          <a:p>
            <a:pPr indent="0" lvl="0" marL="0" rtl="0" algn="l">
              <a:spcBef>
                <a:spcPts val="0"/>
              </a:spcBef>
              <a:spcAft>
                <a:spcPts val="0"/>
              </a:spcAft>
              <a:buClr>
                <a:schemeClr val="dk1"/>
              </a:buClr>
              <a:buSzPts val="1100"/>
              <a:buFont typeface="Arial"/>
              <a:buNone/>
            </a:pPr>
            <a:r>
              <a:rPr lang="en-US"/>
              <a:t>I'd like to argue that 100% is never the reliability or security target you should aim for: not only is it impossible to achieve, it’s typically more reliability or security than users want or notice. Match the profile of your product to the risk the business is willing to take.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u="sng">
                <a:solidFill>
                  <a:schemeClr val="hlink"/>
                </a:solidFill>
                <a:hlinkClick r:id="rId2"/>
              </a:rPr>
              <a:t>https://conferences.oreilly.com/velocity/vl-eu/public/schedule/detail/78937</a:t>
            </a:r>
            <a:endParaRPr/>
          </a:p>
        </p:txBody>
      </p:sp>
      <p:sp>
        <p:nvSpPr>
          <p:cNvPr id="35" name="Google Shape;3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 name="Shape 38"/>
        <p:cNvGrpSpPr/>
        <p:nvPr/>
      </p:nvGrpSpPr>
      <p:grpSpPr>
        <a:xfrm>
          <a:off x="0" y="0"/>
          <a:ext cx="0" cy="0"/>
          <a:chOff x="0" y="0"/>
          <a:chExt cx="0" cy="0"/>
        </a:xfrm>
      </p:grpSpPr>
      <p:sp>
        <p:nvSpPr>
          <p:cNvPr id="39" name="Google Shape;39;g62322ea22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 name="Google Shape;40;g62322ea222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a:latin typeface="Arial"/>
                <a:ea typeface="Arial"/>
                <a:cs typeface="Arial"/>
                <a:sym typeface="Arial"/>
              </a:rPr>
              <a:t>Notes from </a:t>
            </a:r>
            <a:r>
              <a:rPr lang="en-US" sz="1100" u="sng">
                <a:solidFill>
                  <a:schemeClr val="hlink"/>
                </a:solidFill>
                <a:latin typeface="Arial"/>
                <a:ea typeface="Arial"/>
                <a:cs typeface="Arial"/>
                <a:sym typeface="Arial"/>
                <a:hlinkClick r:id="rId2"/>
              </a:rPr>
              <a:t>"Building Secure </a:t>
            </a:r>
            <a:r>
              <a:rPr lang="en-US" sz="1100" u="sng">
                <a:solidFill>
                  <a:schemeClr val="hlink"/>
                </a:solidFill>
                <a:latin typeface="Arial"/>
                <a:ea typeface="Arial"/>
                <a:cs typeface="Arial"/>
                <a:sym typeface="Arial"/>
                <a:hlinkClick r:id="rId3"/>
              </a:rPr>
              <a:t>Reliable</a:t>
            </a:r>
            <a:r>
              <a:rPr lang="en-US" sz="1100" u="sng">
                <a:solidFill>
                  <a:schemeClr val="hlink"/>
                </a:solidFill>
                <a:latin typeface="Arial"/>
                <a:ea typeface="Arial"/>
                <a:cs typeface="Arial"/>
                <a:sym typeface="Arial"/>
                <a:hlinkClick r:id="rId4"/>
              </a:rPr>
              <a:t> Systems"</a:t>
            </a:r>
            <a:r>
              <a:rPr lang="en-US" sz="1100">
                <a:latin typeface="Arial"/>
                <a:ea typeface="Arial"/>
                <a:cs typeface="Arial"/>
                <a:sym typeface="Arial"/>
              </a:rPr>
              <a:t>, credits Adam Stubblefield, Massimiliano Poletto, Piotr Lewandowski‎.</a:t>
            </a:r>
            <a:endParaRPr sz="11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a:p>
            <a:pPr indent="-298450" lvl="0" marL="457200" rtl="0" algn="l">
              <a:spcBef>
                <a:spcPts val="0"/>
              </a:spcBef>
              <a:spcAft>
                <a:spcPts val="0"/>
              </a:spcAft>
              <a:buSzPts val="1100"/>
              <a:buChar char="●"/>
            </a:pPr>
            <a:r>
              <a:rPr b="1" lang="en-US" sz="1100">
                <a:latin typeface="Arial"/>
                <a:ea typeface="Arial"/>
                <a:cs typeface="Arial"/>
                <a:sym typeface="Arial"/>
              </a:rPr>
              <a:t>September 27, 2012</a:t>
            </a:r>
            <a:r>
              <a:rPr lang="en-US" sz="1100">
                <a:latin typeface="Arial"/>
                <a:ea typeface="Arial"/>
                <a:cs typeface="Arial"/>
                <a:sym typeface="Arial"/>
              </a:rPr>
              <a:t>: Google-wide announcement - cascading failures</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Google has an internal password manager that allows employees to store and share secrets for third-party services. </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Password to the guest Wi-Fi system on the busses connecting the Bay Area campuses.</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Transportation team emailed thousands employees that the Wi-Fi password had changed. </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Spike in traffic far larger than the password management system — which had been developed years earlier for a small audience of system administrators</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Primary replica became unresponsive</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Load balancer diverted traffic to the secondary replica, which promptly failed in the same way</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On-call engineer paged, no experience responding to failures of the service (</a:t>
            </a:r>
            <a:r>
              <a:rPr lang="en-US" sz="1100">
                <a:latin typeface="Arial"/>
                <a:ea typeface="Arial"/>
                <a:cs typeface="Arial"/>
                <a:sym typeface="Arial"/>
              </a:rPr>
              <a:t>no outage in its five years of existence)</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Restart the service failed, the engineer did not know that a restart required a hardware security module (HSM) smart card.</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Stored in multiple safes in different Google offices across the globe, but not on the US East Coast, where the oncall engineer was located. </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Contacted a colleague in Australia to retrieve a smart card</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Could not open the safe because the combination was stored in the now-offline password manager!!!</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Another colleague in California had memorized the combination to the on-site safe and was able to retrieve a smart card. </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After inserting the card into the reader, the service still failed to restart with the cryptic error, “The password could not load any of the cards protecting this key.”</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The engineers in Australia decided to apply power drills to the task. An hour later, the safe was open, but even the newly retrieved cards triggered the same error message.</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After 1h the team realized that the green light on the smart card reader did not, in fact, indicate that the card had been inserted correctly. </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When the engineers flipped the card over, the service restarted and the outage ended.</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en-US" sz="1100">
                <a:latin typeface="Arial"/>
                <a:ea typeface="Arial"/>
                <a:cs typeface="Arial"/>
                <a:sym typeface="Arial"/>
              </a:rPr>
              <a:t>Reliability and security are both crucial components of a truly trustworthy system, but building systems that are both reliable and secure is difficult. While the requirements for reliability and security share many common properties, they also require different design considerations. It is easy to miss the subtle interplay between reliability and security that can cause unexpected outcomes. The password manager’s failure was triggered by a reliability problem—poor load-balancing and load-shedding strategies—and its recovery was later amplified by multiple measures designed to increase the security of the system.</a:t>
            </a:r>
            <a:endParaRPr b="1" sz="1100">
              <a:latin typeface="Arial"/>
              <a:ea typeface="Arial"/>
              <a:cs typeface="Arial"/>
              <a:sym typeface="Arial"/>
            </a:endParaRPr>
          </a:p>
        </p:txBody>
      </p:sp>
      <p:sp>
        <p:nvSpPr>
          <p:cNvPr id="41" name="Google Shape;41;g62322ea222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 name="Shape 47"/>
        <p:cNvGrpSpPr/>
        <p:nvPr/>
      </p:nvGrpSpPr>
      <p:grpSpPr>
        <a:xfrm>
          <a:off x="0" y="0"/>
          <a:ext cx="0" cy="0"/>
          <a:chOff x="0" y="0"/>
          <a:chExt cx="0" cy="0"/>
        </a:xfrm>
      </p:grpSpPr>
      <p:sp>
        <p:nvSpPr>
          <p:cNvPr id="48" name="Google Shape;4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Notes from </a:t>
            </a:r>
            <a:r>
              <a:rPr lang="en-US" sz="1100" u="sng">
                <a:solidFill>
                  <a:schemeClr val="hlink"/>
                </a:solidFill>
                <a:latin typeface="Arial"/>
                <a:ea typeface="Arial"/>
                <a:cs typeface="Arial"/>
                <a:sym typeface="Arial"/>
                <a:hlinkClick r:id="rId2"/>
              </a:rPr>
              <a:t>"Building Secure Reliable Systems"</a:t>
            </a:r>
            <a:r>
              <a:rPr lang="en-US" sz="1100">
                <a:latin typeface="Arial"/>
                <a:ea typeface="Arial"/>
                <a:cs typeface="Arial"/>
                <a:sym typeface="Arial"/>
              </a:rPr>
              <a:t>, credits Heather Adkins, David Huska.</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rPr lang="en-US" sz="1100">
                <a:latin typeface="Arial"/>
                <a:ea typeface="Arial"/>
                <a:cs typeface="Arial"/>
                <a:sym typeface="Arial"/>
              </a:rPr>
              <a:t>Innumerable forces are opposing the purpose of maintaining trustworthy systems— some deliberate, some accidental.</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rPr lang="en-US" sz="1100">
                <a:latin typeface="Arial"/>
                <a:ea typeface="Arial"/>
                <a:cs typeface="Arial"/>
                <a:sym typeface="Arial"/>
              </a:rPr>
              <a:t>Fall into general categories that we can reason about when performing a risk analysis. </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rPr lang="en-US" sz="1100">
                <a:highlight>
                  <a:srgbClr val="FFFFFF"/>
                </a:highlight>
                <a:latin typeface="Arial"/>
                <a:ea typeface="Arial"/>
                <a:cs typeface="Arial"/>
                <a:sym typeface="Arial"/>
              </a:rPr>
              <a:t>Understand attacker motivations by</a:t>
            </a:r>
            <a:r>
              <a:rPr b="1" lang="en-US" sz="1100">
                <a:highlight>
                  <a:srgbClr val="FFFFFF"/>
                </a:highlight>
                <a:latin typeface="Arial"/>
                <a:ea typeface="Arial"/>
                <a:cs typeface="Arial"/>
                <a:sym typeface="Arial"/>
              </a:rPr>
              <a:t> taking the people</a:t>
            </a:r>
            <a:r>
              <a:rPr lang="en-US" sz="1100">
                <a:highlight>
                  <a:srgbClr val="FFFFFF"/>
                </a:highlight>
                <a:latin typeface="Arial"/>
                <a:ea typeface="Arial"/>
                <a:cs typeface="Arial"/>
                <a:sym typeface="Arial"/>
              </a:rPr>
              <a:t> themselves into account.</a:t>
            </a:r>
            <a:endParaRPr sz="1100">
              <a:highlight>
                <a:srgbClr val="FFFFFF"/>
              </a:highlight>
              <a:latin typeface="Arial"/>
              <a:ea typeface="Arial"/>
              <a:cs typeface="Arial"/>
              <a:sym typeface="Arial"/>
            </a:endParaRPr>
          </a:p>
          <a:p>
            <a:pPr indent="-298450" lvl="0" marL="457200" rtl="0" algn="l">
              <a:spcBef>
                <a:spcPts val="0"/>
              </a:spcBef>
              <a:spcAft>
                <a:spcPts val="0"/>
              </a:spcAft>
              <a:buSzPts val="1100"/>
              <a:buFont typeface="Arial"/>
              <a:buChar char="●"/>
            </a:pPr>
            <a:r>
              <a:rPr lang="en-US" sz="1100">
                <a:highlight>
                  <a:schemeClr val="lt1"/>
                </a:highlight>
                <a:latin typeface="Arial"/>
                <a:ea typeface="Arial"/>
                <a:cs typeface="Arial"/>
                <a:sym typeface="Arial"/>
              </a:rPr>
              <a:t>First, establish a list of </a:t>
            </a:r>
            <a:r>
              <a:rPr b="1" lang="en-US" sz="1100">
                <a:highlight>
                  <a:schemeClr val="lt1"/>
                </a:highlight>
                <a:latin typeface="Arial"/>
                <a:ea typeface="Arial"/>
                <a:cs typeface="Arial"/>
                <a:sym typeface="Arial"/>
              </a:rPr>
              <a:t>actors</a:t>
            </a:r>
            <a:r>
              <a:rPr lang="en-US" sz="1100">
                <a:highlight>
                  <a:schemeClr val="lt1"/>
                </a:highlight>
                <a:latin typeface="Arial"/>
                <a:ea typeface="Arial"/>
                <a:cs typeface="Arial"/>
                <a:sym typeface="Arial"/>
              </a:rPr>
              <a:t>/</a:t>
            </a:r>
            <a:r>
              <a:rPr b="1" lang="en-US" sz="1100">
                <a:highlight>
                  <a:schemeClr val="lt1"/>
                </a:highlight>
                <a:latin typeface="Arial"/>
                <a:ea typeface="Arial"/>
                <a:cs typeface="Arial"/>
                <a:sym typeface="Arial"/>
              </a:rPr>
              <a:t>roles</a:t>
            </a:r>
            <a:r>
              <a:rPr lang="en-US" sz="1100">
                <a:highlight>
                  <a:schemeClr val="lt1"/>
                </a:highlight>
                <a:latin typeface="Arial"/>
                <a:ea typeface="Arial"/>
                <a:cs typeface="Arial"/>
                <a:sym typeface="Arial"/>
              </a:rPr>
              <a:t> who might interact with your product or organization. </a:t>
            </a:r>
            <a:endParaRPr sz="1100">
              <a:highlight>
                <a:schemeClr val="lt1"/>
              </a:highlight>
              <a:latin typeface="Arial"/>
              <a:ea typeface="Arial"/>
              <a:cs typeface="Arial"/>
              <a:sym typeface="Arial"/>
            </a:endParaRPr>
          </a:p>
          <a:p>
            <a:pPr indent="-298450" lvl="0" marL="457200" rtl="0" algn="l">
              <a:spcBef>
                <a:spcPts val="0"/>
              </a:spcBef>
              <a:spcAft>
                <a:spcPts val="0"/>
              </a:spcAft>
              <a:buSzPts val="1100"/>
              <a:buFont typeface="Arial"/>
              <a:buChar char="●"/>
            </a:pPr>
            <a:r>
              <a:rPr lang="en-US" sz="1100">
                <a:highlight>
                  <a:schemeClr val="lt1"/>
                </a:highlight>
                <a:latin typeface="Arial"/>
                <a:ea typeface="Arial"/>
                <a:cs typeface="Arial"/>
                <a:sym typeface="Arial"/>
              </a:rPr>
              <a:t>Think of all the </a:t>
            </a:r>
            <a:r>
              <a:rPr b="1" lang="en-US" sz="1100">
                <a:highlight>
                  <a:schemeClr val="lt1"/>
                </a:highlight>
                <a:latin typeface="Arial"/>
                <a:ea typeface="Arial"/>
                <a:cs typeface="Arial"/>
                <a:sym typeface="Arial"/>
              </a:rPr>
              <a:t>actions</a:t>
            </a:r>
            <a:r>
              <a:rPr lang="en-US" sz="1100">
                <a:highlight>
                  <a:schemeClr val="lt1"/>
                </a:highlight>
                <a:latin typeface="Arial"/>
                <a:ea typeface="Arial"/>
                <a:cs typeface="Arial"/>
                <a:sym typeface="Arial"/>
              </a:rPr>
              <a:t> that may cause harm (including accidents) and potential </a:t>
            </a:r>
            <a:r>
              <a:rPr b="1" lang="en-US" sz="1100">
                <a:highlight>
                  <a:schemeClr val="lt1"/>
                </a:highlight>
                <a:latin typeface="Arial"/>
                <a:ea typeface="Arial"/>
                <a:cs typeface="Arial"/>
                <a:sym typeface="Arial"/>
              </a:rPr>
              <a:t>targets</a:t>
            </a:r>
            <a:r>
              <a:rPr lang="en-US" sz="1100">
                <a:highlight>
                  <a:schemeClr val="lt1"/>
                </a:highlight>
                <a:latin typeface="Arial"/>
                <a:ea typeface="Arial"/>
                <a:cs typeface="Arial"/>
                <a:sym typeface="Arial"/>
              </a:rPr>
              <a:t> (data, systems, etc.).</a:t>
            </a:r>
            <a:endParaRPr sz="1100">
              <a:highlight>
                <a:schemeClr val="lt1"/>
              </a:highlight>
              <a:latin typeface="Arial"/>
              <a:ea typeface="Arial"/>
              <a:cs typeface="Arial"/>
              <a:sym typeface="Arial"/>
            </a:endParaRPr>
          </a:p>
          <a:p>
            <a:pPr indent="-298450" lvl="1" marL="914400" rtl="0" algn="l">
              <a:spcBef>
                <a:spcPts val="0"/>
              </a:spcBef>
              <a:spcAft>
                <a:spcPts val="0"/>
              </a:spcAft>
              <a:buClr>
                <a:schemeClr val="dk1"/>
              </a:buClr>
              <a:buSzPts val="1100"/>
              <a:buChar char="○"/>
            </a:pPr>
            <a:r>
              <a:rPr lang="en-US" sz="1100">
                <a:latin typeface="Arial"/>
                <a:ea typeface="Arial"/>
                <a:cs typeface="Arial"/>
                <a:sym typeface="Arial"/>
              </a:rPr>
              <a:t>First computer hackers were </a:t>
            </a:r>
            <a:r>
              <a:rPr b="1" lang="en-US" sz="1100">
                <a:latin typeface="Arial"/>
                <a:ea typeface="Arial"/>
                <a:cs typeface="Arial"/>
                <a:sym typeface="Arial"/>
              </a:rPr>
              <a:t>hobbyists</a:t>
            </a:r>
            <a:r>
              <a:rPr lang="en-US" sz="1100">
                <a:latin typeface="Arial"/>
                <a:ea typeface="Arial"/>
                <a:cs typeface="Arial"/>
                <a:sym typeface="Arial"/>
              </a:rPr>
              <a:t> —curious technologists who wanted to understand how systems worked: </a:t>
            </a:r>
            <a:r>
              <a:rPr b="1" lang="en-US" sz="1100">
                <a:latin typeface="Arial"/>
                <a:ea typeface="Arial"/>
                <a:cs typeface="Arial"/>
                <a:sym typeface="Arial"/>
              </a:rPr>
              <a:t>motivated by their thirst for knowledge</a:t>
            </a:r>
            <a:r>
              <a:rPr lang="en-US" sz="1100">
                <a:latin typeface="Arial"/>
                <a:ea typeface="Arial"/>
                <a:cs typeface="Arial"/>
                <a:sym typeface="Arial"/>
              </a:rPr>
              <a:t>.</a:t>
            </a:r>
            <a:endParaRPr sz="1100">
              <a:latin typeface="Arial"/>
              <a:ea typeface="Arial"/>
              <a:cs typeface="Arial"/>
              <a:sym typeface="Arial"/>
            </a:endParaRPr>
          </a:p>
          <a:p>
            <a:pPr indent="-298450" lvl="1" marL="914400" rtl="0" algn="l">
              <a:spcBef>
                <a:spcPts val="0"/>
              </a:spcBef>
              <a:spcAft>
                <a:spcPts val="0"/>
              </a:spcAft>
              <a:buClr>
                <a:schemeClr val="dk1"/>
              </a:buClr>
              <a:buSzPts val="1100"/>
              <a:buChar char="○"/>
            </a:pPr>
            <a:r>
              <a:rPr b="1" lang="en-US" sz="1100">
                <a:latin typeface="Arial"/>
                <a:ea typeface="Arial"/>
                <a:cs typeface="Arial"/>
                <a:sym typeface="Arial"/>
              </a:rPr>
              <a:t>Vulnerability researchers</a:t>
            </a:r>
            <a:r>
              <a:rPr lang="en-US" sz="1100">
                <a:latin typeface="Arial"/>
                <a:ea typeface="Arial"/>
                <a:cs typeface="Arial"/>
                <a:sym typeface="Arial"/>
              </a:rPr>
              <a:t> use their security expertise professionally: </a:t>
            </a:r>
            <a:r>
              <a:rPr b="1" lang="en-US" sz="1100">
                <a:latin typeface="Arial"/>
                <a:ea typeface="Arial"/>
                <a:cs typeface="Arial"/>
                <a:sym typeface="Arial"/>
              </a:rPr>
              <a:t>motivated to make systems better</a:t>
            </a:r>
            <a:r>
              <a:rPr lang="en-US" sz="1100">
                <a:latin typeface="Arial"/>
                <a:ea typeface="Arial"/>
                <a:cs typeface="Arial"/>
                <a:sym typeface="Arial"/>
              </a:rPr>
              <a:t>, can be important allies to organizations seeking to secure their systems. </a:t>
            </a:r>
            <a:endParaRPr sz="1100">
              <a:latin typeface="Arial"/>
              <a:ea typeface="Arial"/>
              <a:cs typeface="Arial"/>
              <a:sym typeface="Arial"/>
            </a:endParaRPr>
          </a:p>
          <a:p>
            <a:pPr indent="-298450" lvl="1" marL="914400" rtl="0" algn="l">
              <a:spcBef>
                <a:spcPts val="0"/>
              </a:spcBef>
              <a:spcAft>
                <a:spcPts val="0"/>
              </a:spcAft>
              <a:buClr>
                <a:schemeClr val="dk1"/>
              </a:buClr>
              <a:buSzPts val="1100"/>
              <a:buChar char="○"/>
            </a:pPr>
            <a:r>
              <a:rPr lang="en-US" sz="1100">
                <a:latin typeface="Arial"/>
                <a:ea typeface="Arial"/>
                <a:cs typeface="Arial"/>
                <a:sym typeface="Arial"/>
              </a:rPr>
              <a:t>Every organization has </a:t>
            </a:r>
            <a:r>
              <a:rPr b="1" lang="en-US" sz="1100">
                <a:latin typeface="Arial"/>
                <a:ea typeface="Arial"/>
                <a:cs typeface="Arial"/>
                <a:sym typeface="Arial"/>
              </a:rPr>
              <a:t>insiders</a:t>
            </a:r>
            <a:r>
              <a:rPr lang="en-US" sz="1100">
                <a:latin typeface="Arial"/>
                <a:ea typeface="Arial"/>
                <a:cs typeface="Arial"/>
                <a:sym typeface="Arial"/>
              </a:rPr>
              <a:t>: current or former employees that are trusted with internal access to systems or proprietary knowledge.</a:t>
            </a:r>
            <a:endParaRPr sz="1100">
              <a:highlight>
                <a:schemeClr val="lt1"/>
              </a:highlight>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Font typeface="Roboto"/>
              <a:buChar char="■"/>
            </a:pPr>
            <a:r>
              <a:rPr lang="en-US" sz="1100">
                <a:highlight>
                  <a:schemeClr val="lt1"/>
                </a:highlight>
                <a:latin typeface="Arial"/>
                <a:ea typeface="Arial"/>
                <a:cs typeface="Arial"/>
                <a:sym typeface="Arial"/>
              </a:rPr>
              <a:t>An </a:t>
            </a:r>
            <a:r>
              <a:rPr b="1" lang="en-US" sz="1100">
                <a:highlight>
                  <a:schemeClr val="lt1"/>
                </a:highlight>
                <a:latin typeface="Arial"/>
                <a:ea typeface="Arial"/>
                <a:cs typeface="Arial"/>
                <a:sym typeface="Arial"/>
              </a:rPr>
              <a:t>engineer</a:t>
            </a:r>
            <a:r>
              <a:rPr lang="en-US" sz="1100">
                <a:highlight>
                  <a:schemeClr val="lt1"/>
                </a:highlight>
                <a:latin typeface="Arial"/>
                <a:ea typeface="Arial"/>
                <a:cs typeface="Arial"/>
                <a:sym typeface="Arial"/>
              </a:rPr>
              <a:t> with access to </a:t>
            </a:r>
            <a:r>
              <a:rPr b="1" lang="en-US" sz="1100">
                <a:highlight>
                  <a:schemeClr val="lt1"/>
                </a:highlight>
                <a:latin typeface="Arial"/>
                <a:ea typeface="Arial"/>
                <a:cs typeface="Arial"/>
                <a:sym typeface="Arial"/>
              </a:rPr>
              <a:t>source code</a:t>
            </a:r>
            <a:r>
              <a:rPr lang="en-US" sz="1100">
                <a:highlight>
                  <a:schemeClr val="lt1"/>
                </a:highlight>
                <a:latin typeface="Arial"/>
                <a:ea typeface="Arial"/>
                <a:cs typeface="Arial"/>
                <a:sym typeface="Arial"/>
              </a:rPr>
              <a:t>, unsatisfied with their performance review can </a:t>
            </a:r>
            <a:r>
              <a:rPr b="1" lang="en-US" sz="1100">
                <a:highlight>
                  <a:schemeClr val="lt1"/>
                </a:highlight>
                <a:latin typeface="Arial"/>
                <a:ea typeface="Arial"/>
                <a:cs typeface="Arial"/>
                <a:sym typeface="Arial"/>
              </a:rPr>
              <a:t>retaliate</a:t>
            </a:r>
            <a:r>
              <a:rPr lang="en-US" sz="1100">
                <a:highlight>
                  <a:schemeClr val="lt1"/>
                </a:highlight>
                <a:latin typeface="Arial"/>
                <a:ea typeface="Arial"/>
                <a:cs typeface="Arial"/>
                <a:sym typeface="Arial"/>
              </a:rPr>
              <a:t> by injecting a malicious backdoor into production that steals</a:t>
            </a:r>
            <a:r>
              <a:rPr b="1" lang="en-US" sz="1100">
                <a:highlight>
                  <a:schemeClr val="lt1"/>
                </a:highlight>
                <a:latin typeface="Arial"/>
                <a:ea typeface="Arial"/>
                <a:cs typeface="Arial"/>
                <a:sym typeface="Arial"/>
              </a:rPr>
              <a:t> user data</a:t>
            </a:r>
            <a:r>
              <a:rPr lang="en-US" sz="1100">
                <a:highlight>
                  <a:schemeClr val="lt1"/>
                </a:highlight>
                <a:latin typeface="Arial"/>
                <a:ea typeface="Arial"/>
                <a:cs typeface="Arial"/>
                <a:sym typeface="Arial"/>
              </a:rPr>
              <a:t>.</a:t>
            </a:r>
            <a:endParaRPr sz="1100">
              <a:highlight>
                <a:schemeClr val="lt1"/>
              </a:highlight>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Font typeface="Roboto"/>
              <a:buChar char="■"/>
            </a:pPr>
            <a:r>
              <a:rPr lang="en-US" sz="1100">
                <a:highlight>
                  <a:schemeClr val="lt1"/>
                </a:highlight>
                <a:latin typeface="Arial"/>
                <a:ea typeface="Arial"/>
                <a:cs typeface="Arial"/>
                <a:sym typeface="Arial"/>
              </a:rPr>
              <a:t>A </a:t>
            </a:r>
            <a:r>
              <a:rPr b="1" lang="en-US" sz="1100">
                <a:highlight>
                  <a:schemeClr val="lt1"/>
                </a:highlight>
                <a:latin typeface="Arial"/>
                <a:ea typeface="Arial"/>
                <a:cs typeface="Arial"/>
                <a:sym typeface="Arial"/>
              </a:rPr>
              <a:t>financial analyst </a:t>
            </a:r>
            <a:r>
              <a:rPr lang="en-US" sz="1100">
                <a:highlight>
                  <a:schemeClr val="lt1"/>
                </a:highlight>
                <a:latin typeface="Arial"/>
                <a:ea typeface="Arial"/>
                <a:cs typeface="Arial"/>
                <a:sym typeface="Arial"/>
              </a:rPr>
              <a:t>preparing the </a:t>
            </a:r>
            <a:r>
              <a:rPr b="1" lang="en-US" sz="1100">
                <a:highlight>
                  <a:schemeClr val="lt1"/>
                </a:highlight>
                <a:latin typeface="Arial"/>
                <a:ea typeface="Arial"/>
                <a:cs typeface="Arial"/>
                <a:sym typeface="Arial"/>
              </a:rPr>
              <a:t>company financials </a:t>
            </a:r>
            <a:r>
              <a:rPr lang="en-US" sz="1100">
                <a:highlight>
                  <a:schemeClr val="lt1"/>
                </a:highlight>
                <a:latin typeface="Arial"/>
                <a:ea typeface="Arial"/>
                <a:cs typeface="Arial"/>
                <a:sym typeface="Arial"/>
              </a:rPr>
              <a:t>working overtime can </a:t>
            </a:r>
            <a:r>
              <a:rPr b="1" lang="en-US" sz="1100">
                <a:highlight>
                  <a:schemeClr val="lt1"/>
                </a:highlight>
                <a:latin typeface="Arial"/>
                <a:ea typeface="Arial"/>
                <a:cs typeface="Arial"/>
                <a:sym typeface="Arial"/>
              </a:rPr>
              <a:t>accidentally</a:t>
            </a:r>
            <a:r>
              <a:rPr lang="en-US" sz="1100">
                <a:highlight>
                  <a:schemeClr val="lt1"/>
                </a:highlight>
                <a:latin typeface="Arial"/>
                <a:ea typeface="Arial"/>
                <a:cs typeface="Arial"/>
                <a:sym typeface="Arial"/>
              </a:rPr>
              <a:t> modifies the </a:t>
            </a:r>
            <a:r>
              <a:rPr b="1" lang="en-US" sz="1100">
                <a:highlight>
                  <a:schemeClr val="lt1"/>
                </a:highlight>
                <a:latin typeface="Arial"/>
                <a:ea typeface="Arial"/>
                <a:cs typeface="Arial"/>
                <a:sym typeface="Arial"/>
              </a:rPr>
              <a:t>final yearly revenue</a:t>
            </a:r>
            <a:r>
              <a:rPr lang="en-US" sz="1100">
                <a:highlight>
                  <a:schemeClr val="lt1"/>
                </a:highlight>
                <a:latin typeface="Arial"/>
                <a:ea typeface="Arial"/>
                <a:cs typeface="Arial"/>
                <a:sym typeface="Arial"/>
              </a:rPr>
              <a:t> </a:t>
            </a:r>
            <a:r>
              <a:rPr b="1" lang="en-US" sz="1100">
                <a:highlight>
                  <a:schemeClr val="lt1"/>
                </a:highlight>
                <a:latin typeface="Arial"/>
                <a:ea typeface="Arial"/>
                <a:cs typeface="Arial"/>
                <a:sym typeface="Arial"/>
              </a:rPr>
              <a:t>numbers</a:t>
            </a:r>
            <a:r>
              <a:rPr lang="en-US" sz="1100">
                <a:highlight>
                  <a:schemeClr val="lt1"/>
                </a:highlight>
                <a:latin typeface="Arial"/>
                <a:ea typeface="Arial"/>
                <a:cs typeface="Arial"/>
                <a:sym typeface="Arial"/>
              </a:rPr>
              <a:t> by a factor of 1000%.</a:t>
            </a:r>
            <a:endParaRPr sz="11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None/>
            </a:pPr>
            <a:r>
              <a:rPr lang="en-US" sz="1100">
                <a:latin typeface="Arial"/>
                <a:ea typeface="Arial"/>
                <a:cs typeface="Arial"/>
                <a:sym typeface="Arial"/>
              </a:rPr>
              <a:t>An important </a:t>
            </a:r>
            <a:r>
              <a:rPr b="1" lang="en-US" sz="1100">
                <a:latin typeface="Arial"/>
                <a:ea typeface="Arial"/>
                <a:cs typeface="Arial"/>
                <a:sym typeface="Arial"/>
              </a:rPr>
              <a:t>"Risk assessment consideration"</a:t>
            </a:r>
            <a:r>
              <a:rPr lang="en-US" sz="1100">
                <a:latin typeface="Arial"/>
                <a:ea typeface="Arial"/>
                <a:cs typeface="Arial"/>
                <a:sym typeface="Arial"/>
              </a:rPr>
              <a:t> I'd like to highlight is the motive of adversaries:</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Roboto"/>
              <a:buChar char="●"/>
            </a:pPr>
            <a:r>
              <a:rPr lang="en-US" sz="1100">
                <a:highlight>
                  <a:srgbClr val="FFFFFF"/>
                </a:highlight>
                <a:latin typeface="Arial"/>
                <a:ea typeface="Arial"/>
                <a:cs typeface="Arial"/>
                <a:sym typeface="Arial"/>
              </a:rPr>
              <a:t>March 2016, </a:t>
            </a:r>
            <a:r>
              <a:rPr b="1" lang="en-US" sz="1100">
                <a:highlight>
                  <a:srgbClr val="FFFFFF"/>
                </a:highlight>
                <a:latin typeface="Arial"/>
                <a:ea typeface="Arial"/>
                <a:cs typeface="Arial"/>
                <a:sym typeface="Arial"/>
              </a:rPr>
              <a:t>new type of </a:t>
            </a:r>
            <a:r>
              <a:rPr b="1" i="1" lang="en-US" sz="1100">
                <a:highlight>
                  <a:srgbClr val="FFFFFF"/>
                </a:highlight>
                <a:latin typeface="Arial"/>
                <a:ea typeface="Arial"/>
                <a:cs typeface="Arial"/>
                <a:sym typeface="Arial"/>
              </a:rPr>
              <a:t>ransomware</a:t>
            </a:r>
            <a:r>
              <a:rPr lang="en-US" sz="1100">
                <a:highlight>
                  <a:srgbClr val="FFFFFF"/>
                </a:highlight>
                <a:latin typeface="Arial"/>
                <a:ea typeface="Arial"/>
                <a:cs typeface="Arial"/>
                <a:sym typeface="Arial"/>
              </a:rPr>
              <a:t>—a malicious program that renders data or systems unavailable until the victim pays a ransom: </a:t>
            </a:r>
            <a:endParaRPr sz="1100">
              <a:highlight>
                <a:srgbClr val="FFFFFF"/>
              </a:highlight>
              <a:latin typeface="Arial"/>
              <a:ea typeface="Arial"/>
              <a:cs typeface="Arial"/>
              <a:sym typeface="Arial"/>
            </a:endParaRPr>
          </a:p>
          <a:p>
            <a:pPr indent="-298450" lvl="1" marL="914400" rtl="0" algn="l">
              <a:lnSpc>
                <a:spcPct val="115000"/>
              </a:lnSpc>
              <a:spcBef>
                <a:spcPts val="0"/>
              </a:spcBef>
              <a:spcAft>
                <a:spcPts val="0"/>
              </a:spcAft>
              <a:buSzPts val="1100"/>
              <a:buFont typeface="Roboto"/>
              <a:buChar char="○"/>
            </a:pPr>
            <a:r>
              <a:rPr b="1" lang="en-US" sz="1100">
                <a:highlight>
                  <a:srgbClr val="FFFFFF"/>
                </a:highlight>
                <a:latin typeface="Arial"/>
                <a:ea typeface="Arial"/>
                <a:cs typeface="Arial"/>
                <a:sym typeface="Arial"/>
              </a:rPr>
              <a:t>Petya</a:t>
            </a:r>
            <a:r>
              <a:rPr lang="en-US" sz="1100">
                <a:highlight>
                  <a:srgbClr val="FFFFFF"/>
                </a:highlight>
                <a:latin typeface="Arial"/>
                <a:ea typeface="Arial"/>
                <a:cs typeface="Arial"/>
                <a:sym typeface="Arial"/>
              </a:rPr>
              <a:t> appeared to be </a:t>
            </a:r>
            <a:r>
              <a:rPr b="1" lang="en-US" sz="1100">
                <a:highlight>
                  <a:srgbClr val="FFFFFF"/>
                </a:highlight>
                <a:latin typeface="Arial"/>
                <a:ea typeface="Arial"/>
                <a:cs typeface="Arial"/>
                <a:sym typeface="Arial"/>
              </a:rPr>
              <a:t>financially motivated</a:t>
            </a:r>
            <a:r>
              <a:rPr lang="en-US" sz="1100">
                <a:highlight>
                  <a:srgbClr val="FFFFFF"/>
                </a:highlight>
                <a:latin typeface="Arial"/>
                <a:ea typeface="Arial"/>
                <a:cs typeface="Arial"/>
                <a:sym typeface="Arial"/>
              </a:rPr>
              <a:t>. </a:t>
            </a:r>
            <a:endParaRPr sz="1100">
              <a:highlight>
                <a:srgbClr val="FFFFFF"/>
              </a:highlight>
              <a:latin typeface="Arial"/>
              <a:ea typeface="Arial"/>
              <a:cs typeface="Arial"/>
              <a:sym typeface="Arial"/>
            </a:endParaRPr>
          </a:p>
          <a:p>
            <a:pPr indent="-298450" lvl="0" marL="457200" rtl="0" algn="l">
              <a:lnSpc>
                <a:spcPct val="115000"/>
              </a:lnSpc>
              <a:spcBef>
                <a:spcPts val="0"/>
              </a:spcBef>
              <a:spcAft>
                <a:spcPts val="0"/>
              </a:spcAft>
              <a:buSzPts val="1100"/>
              <a:buChar char="●"/>
            </a:pPr>
            <a:r>
              <a:rPr lang="en-US" sz="1100">
                <a:highlight>
                  <a:srgbClr val="FFFFFF"/>
                </a:highlight>
                <a:latin typeface="Arial"/>
                <a:ea typeface="Arial"/>
                <a:cs typeface="Arial"/>
                <a:sym typeface="Arial"/>
              </a:rPr>
              <a:t>A year later, new piece of malware that shared many elements of the original Petya program. </a:t>
            </a:r>
            <a:endParaRPr sz="1100">
              <a:highlight>
                <a:srgbClr val="FFFFFF"/>
              </a:highlight>
              <a:latin typeface="Arial"/>
              <a:ea typeface="Arial"/>
              <a:cs typeface="Arial"/>
              <a:sym typeface="Arial"/>
            </a:endParaRPr>
          </a:p>
          <a:p>
            <a:pPr indent="-298450" lvl="1" marL="914400" rtl="0" algn="l">
              <a:lnSpc>
                <a:spcPct val="115000"/>
              </a:lnSpc>
              <a:spcBef>
                <a:spcPts val="0"/>
              </a:spcBef>
              <a:spcAft>
                <a:spcPts val="0"/>
              </a:spcAft>
              <a:buSzPts val="1100"/>
              <a:buFont typeface="Roboto"/>
              <a:buChar char="○"/>
            </a:pPr>
            <a:r>
              <a:rPr b="1" lang="en-US" sz="1100">
                <a:highlight>
                  <a:srgbClr val="FFFFFF"/>
                </a:highlight>
                <a:latin typeface="Arial"/>
                <a:ea typeface="Arial"/>
                <a:cs typeface="Arial"/>
                <a:sym typeface="Arial"/>
              </a:rPr>
              <a:t>NotPetya</a:t>
            </a:r>
            <a:r>
              <a:rPr lang="en-US" sz="1100">
                <a:highlight>
                  <a:srgbClr val="FFFFFF"/>
                </a:highlight>
                <a:latin typeface="Arial"/>
                <a:ea typeface="Arial"/>
                <a:cs typeface="Arial"/>
                <a:sym typeface="Arial"/>
              </a:rPr>
              <a:t>, the new malware spread globally very quickly, but was </a:t>
            </a:r>
            <a:r>
              <a:rPr b="1" lang="en-US" sz="1100">
                <a:highlight>
                  <a:srgbClr val="FFFFFF"/>
                </a:highlight>
                <a:latin typeface="Arial"/>
                <a:ea typeface="Arial"/>
                <a:cs typeface="Arial"/>
                <a:sym typeface="Arial"/>
              </a:rPr>
              <a:t>primarily found on systems in Ukraine</a:t>
            </a:r>
            <a:r>
              <a:rPr lang="en-US" sz="1100">
                <a:highlight>
                  <a:srgbClr val="FFFFFF"/>
                </a:highlight>
                <a:latin typeface="Arial"/>
                <a:ea typeface="Arial"/>
                <a:cs typeface="Arial"/>
                <a:sym typeface="Arial"/>
              </a:rPr>
              <a:t> on the eve of a Ukrainian holiday.</a:t>
            </a:r>
            <a:endParaRPr sz="1100">
              <a:highlight>
                <a:srgbClr val="FFFFFF"/>
              </a:highlight>
              <a:latin typeface="Arial"/>
              <a:ea typeface="Arial"/>
              <a:cs typeface="Arial"/>
              <a:sym typeface="Arial"/>
            </a:endParaRPr>
          </a:p>
          <a:p>
            <a:pPr indent="-298450" lvl="1" marL="914400" rtl="0" algn="l">
              <a:lnSpc>
                <a:spcPct val="115000"/>
              </a:lnSpc>
              <a:spcBef>
                <a:spcPts val="0"/>
              </a:spcBef>
              <a:spcAft>
                <a:spcPts val="0"/>
              </a:spcAft>
              <a:buSzPts val="1100"/>
              <a:buChar char="○"/>
            </a:pPr>
            <a:r>
              <a:rPr lang="en-US" sz="1100">
                <a:highlight>
                  <a:srgbClr val="FFFFFF"/>
                </a:highlight>
                <a:latin typeface="Arial"/>
                <a:ea typeface="Arial"/>
                <a:cs typeface="Arial"/>
                <a:sym typeface="Arial"/>
              </a:rPr>
              <a:t>Attackers compromised the </a:t>
            </a:r>
            <a:r>
              <a:rPr b="1" lang="en-US" sz="1100">
                <a:highlight>
                  <a:srgbClr val="FFFFFF"/>
                </a:highlight>
                <a:latin typeface="Arial"/>
                <a:ea typeface="Arial"/>
                <a:cs typeface="Arial"/>
                <a:sym typeface="Arial"/>
              </a:rPr>
              <a:t>software distribution mechanism</a:t>
            </a:r>
            <a:r>
              <a:rPr lang="en-US" sz="1100">
                <a:highlight>
                  <a:srgbClr val="FFFFFF"/>
                </a:highlight>
                <a:latin typeface="Arial"/>
                <a:ea typeface="Arial"/>
                <a:cs typeface="Arial"/>
                <a:sym typeface="Arial"/>
              </a:rPr>
              <a:t> of a company that made products explicitly for the Ukrainian market to infect victims. </a:t>
            </a:r>
            <a:endParaRPr sz="1100">
              <a:highlight>
                <a:srgbClr val="FFFFFF"/>
              </a:highlight>
              <a:latin typeface="Arial"/>
              <a:ea typeface="Arial"/>
              <a:cs typeface="Arial"/>
              <a:sym typeface="Arial"/>
            </a:endParaRPr>
          </a:p>
          <a:p>
            <a:pPr indent="-298450" lvl="1" marL="914400" rtl="0" algn="l">
              <a:lnSpc>
                <a:spcPct val="115000"/>
              </a:lnSpc>
              <a:spcBef>
                <a:spcPts val="0"/>
              </a:spcBef>
              <a:spcAft>
                <a:spcPts val="0"/>
              </a:spcAft>
              <a:buSzPts val="1100"/>
              <a:buChar char="○"/>
            </a:pPr>
            <a:r>
              <a:rPr lang="en-US" sz="1100">
                <a:highlight>
                  <a:srgbClr val="FFFFFF"/>
                </a:highlight>
                <a:latin typeface="Arial"/>
                <a:ea typeface="Arial"/>
                <a:cs typeface="Arial"/>
                <a:sym typeface="Arial"/>
              </a:rPr>
              <a:t>Some researchers believe that this attack was carried out by a Russian state-sponsored actor in order to target Ukraine. </a:t>
            </a:r>
            <a:endParaRPr sz="1100">
              <a:highlight>
                <a:srgbClr val="FFFFFF"/>
              </a:highlight>
              <a:latin typeface="Arial"/>
              <a:ea typeface="Arial"/>
              <a:cs typeface="Arial"/>
              <a:sym typeface="Arial"/>
            </a:endParaRPr>
          </a:p>
          <a:p>
            <a:pPr indent="-298450" lvl="0" marL="457200" rtl="0" algn="l">
              <a:lnSpc>
                <a:spcPct val="115000"/>
              </a:lnSpc>
              <a:spcBef>
                <a:spcPts val="0"/>
              </a:spcBef>
              <a:spcAft>
                <a:spcPts val="0"/>
              </a:spcAft>
              <a:buSzPts val="1100"/>
              <a:buFont typeface="Roboto"/>
              <a:buChar char="●"/>
            </a:pPr>
            <a:r>
              <a:rPr lang="en-US" sz="1100">
                <a:highlight>
                  <a:srgbClr val="FFFFFF"/>
                </a:highlight>
                <a:latin typeface="Arial"/>
                <a:ea typeface="Arial"/>
                <a:cs typeface="Arial"/>
                <a:sym typeface="Arial"/>
              </a:rPr>
              <a:t>This example shows that </a:t>
            </a:r>
            <a:r>
              <a:rPr b="1" lang="en-US" sz="1100">
                <a:highlight>
                  <a:srgbClr val="FFFFFF"/>
                </a:highlight>
                <a:latin typeface="Arial"/>
                <a:ea typeface="Arial"/>
                <a:cs typeface="Arial"/>
                <a:sym typeface="Arial"/>
              </a:rPr>
              <a:t>motivated attackers can hide their motives and identity in creative ways</a:t>
            </a:r>
            <a:r>
              <a:rPr lang="en-US" sz="1100">
                <a:highlight>
                  <a:srgbClr val="FFFFFF"/>
                </a:highlight>
                <a:latin typeface="Arial"/>
                <a:ea typeface="Arial"/>
                <a:cs typeface="Arial"/>
                <a:sym typeface="Arial"/>
              </a:rPr>
              <a:t>—in this case, by disguising themselves as something potentially more benign. </a:t>
            </a:r>
            <a:endParaRPr sz="1100">
              <a:highlight>
                <a:srgbClr val="FFFFFF"/>
              </a:highlight>
              <a:latin typeface="Arial"/>
              <a:ea typeface="Arial"/>
              <a:cs typeface="Arial"/>
              <a:sym typeface="Arial"/>
            </a:endParaRPr>
          </a:p>
          <a:p>
            <a:pPr indent="-298450" lvl="0" marL="457200" rtl="0" algn="l">
              <a:lnSpc>
                <a:spcPct val="115000"/>
              </a:lnSpc>
              <a:spcBef>
                <a:spcPts val="0"/>
              </a:spcBef>
              <a:spcAft>
                <a:spcPts val="0"/>
              </a:spcAft>
              <a:buSzPts val="1100"/>
              <a:buFont typeface="Roboto"/>
              <a:buChar char="●"/>
            </a:pPr>
            <a:r>
              <a:rPr b="1" lang="en-US" sz="1100">
                <a:highlight>
                  <a:srgbClr val="FFFFFF"/>
                </a:highlight>
                <a:latin typeface="Arial"/>
                <a:ea typeface="Arial"/>
                <a:cs typeface="Arial"/>
                <a:sym typeface="Arial"/>
              </a:rPr>
              <a:t>Focus on how attackers work</a:t>
            </a:r>
            <a:r>
              <a:rPr lang="en-US" sz="1100">
                <a:highlight>
                  <a:srgbClr val="FFFFFF"/>
                </a:highlight>
                <a:latin typeface="Arial"/>
                <a:ea typeface="Arial"/>
                <a:cs typeface="Arial"/>
                <a:sym typeface="Arial"/>
              </a:rPr>
              <a:t> (their Tactics, Techniques and Procedures) before worrying about who they are specifically, since the identity and intent of attackers may not always be well understood.</a:t>
            </a:r>
            <a:endParaRPr sz="1100">
              <a:highlight>
                <a:srgbClr val="FFFFFF"/>
              </a:highlight>
              <a:latin typeface="Arial"/>
              <a:ea typeface="Arial"/>
              <a:cs typeface="Arial"/>
              <a:sym typeface="Arial"/>
            </a:endParaRPr>
          </a:p>
        </p:txBody>
      </p:sp>
      <p:sp>
        <p:nvSpPr>
          <p:cNvPr id="49" name="Google Shape;4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6f5718a16f_1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Notes from </a:t>
            </a:r>
            <a:r>
              <a:rPr lang="en-US" sz="1100" u="sng">
                <a:solidFill>
                  <a:schemeClr val="hlink"/>
                </a:solidFill>
                <a:latin typeface="Arial"/>
                <a:ea typeface="Arial"/>
                <a:cs typeface="Arial"/>
                <a:sym typeface="Arial"/>
                <a:hlinkClick r:id="rId2"/>
              </a:rPr>
              <a:t>"Building Secure Reliable Systems"</a:t>
            </a:r>
            <a:r>
              <a:rPr lang="en-US" sz="1100">
                <a:latin typeface="Arial"/>
                <a:ea typeface="Arial"/>
                <a:cs typeface="Arial"/>
                <a:sym typeface="Arial"/>
              </a:rPr>
              <a:t>, credits Heather Adkins, David Huska.</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There are many design strategies for security that are applicable to protecting against both insider risk and malicious “outside” attackers.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Least Privilege</a:t>
            </a:r>
            <a:r>
              <a:rPr lang="en-US" sz="1100">
                <a:latin typeface="Arial"/>
                <a:ea typeface="Arial"/>
                <a:cs typeface="Arial"/>
                <a:sym typeface="Arial"/>
              </a:rPr>
              <a:t>: </a:t>
            </a:r>
            <a:r>
              <a:rPr lang="en-US" sz="1100">
                <a:latin typeface="Arial"/>
                <a:ea typeface="Arial"/>
                <a:cs typeface="Arial"/>
                <a:sym typeface="Arial"/>
              </a:rPr>
              <a:t>Granting the few</a:t>
            </a:r>
            <a:r>
              <a:rPr lang="en-US" sz="1100">
                <a:highlight>
                  <a:srgbClr val="FFFFFF"/>
                </a:highlight>
                <a:latin typeface="Arial"/>
                <a:ea typeface="Arial"/>
                <a:cs typeface="Arial"/>
                <a:sym typeface="Arial"/>
              </a:rPr>
              <a:t>est privileges necessary to perform job duties, both in terms of scope and duration of access.</a:t>
            </a:r>
            <a:endParaRPr sz="1100">
              <a:highlight>
                <a:srgbClr val="FFFF00"/>
              </a:highlight>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Zero trust</a:t>
            </a:r>
            <a:r>
              <a:rPr lang="en-US" sz="1100">
                <a:latin typeface="Arial"/>
                <a:ea typeface="Arial"/>
                <a:cs typeface="Arial"/>
                <a:sym typeface="Arial"/>
              </a:rPr>
              <a:t>: Designing automated or proxy mechanisms for managing systems so that insiders don’t have broad access that allows them to caus</a:t>
            </a:r>
            <a:r>
              <a:rPr lang="en-US" sz="1100">
                <a:highlight>
                  <a:srgbClr val="FFFFFF"/>
                </a:highlight>
                <a:latin typeface="Arial"/>
                <a:ea typeface="Arial"/>
                <a:cs typeface="Arial"/>
                <a:sym typeface="Arial"/>
              </a:rPr>
              <a:t>e harm. </a:t>
            </a:r>
            <a:endParaRPr sz="1100">
              <a:highlight>
                <a:srgbClr val="FFFF00"/>
              </a:highlight>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Multi-party authorization</a:t>
            </a:r>
            <a:r>
              <a:rPr lang="en-US" sz="1100">
                <a:latin typeface="Arial"/>
                <a:ea typeface="Arial"/>
                <a:cs typeface="Arial"/>
                <a:sym typeface="Arial"/>
              </a:rPr>
              <a:t>: Using technical controls to require more than one person to </a:t>
            </a:r>
            <a:r>
              <a:rPr lang="en-US" sz="1100">
                <a:highlight>
                  <a:srgbClr val="FFFFFF"/>
                </a:highlight>
                <a:latin typeface="Arial"/>
                <a:ea typeface="Arial"/>
                <a:cs typeface="Arial"/>
                <a:sym typeface="Arial"/>
              </a:rPr>
              <a:t>authorize sensitive actions. </a:t>
            </a:r>
            <a:endParaRPr sz="1100">
              <a:highlight>
                <a:srgbClr val="FFFF00"/>
              </a:highlight>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Auditing and detection</a:t>
            </a:r>
            <a:r>
              <a:rPr lang="en-US" sz="1100">
                <a:latin typeface="Arial"/>
                <a:ea typeface="Arial"/>
                <a:cs typeface="Arial"/>
                <a:sym typeface="Arial"/>
              </a:rPr>
              <a:t>: Reviewing all access logs and justifications to make sure </a:t>
            </a:r>
            <a:r>
              <a:rPr lang="en-US" sz="1100">
                <a:highlight>
                  <a:srgbClr val="FFFFFF"/>
                </a:highlight>
                <a:latin typeface="Arial"/>
                <a:ea typeface="Arial"/>
                <a:cs typeface="Arial"/>
                <a:sym typeface="Arial"/>
              </a:rPr>
              <a:t>they're appropriate.</a:t>
            </a:r>
            <a:endParaRPr sz="1100">
              <a:highlight>
                <a:srgbClr val="FFFF00"/>
              </a:highlight>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Recovery</a:t>
            </a:r>
            <a:r>
              <a:rPr lang="en-US" sz="1100">
                <a:latin typeface="Arial"/>
                <a:ea typeface="Arial"/>
                <a:cs typeface="Arial"/>
                <a:sym typeface="Arial"/>
              </a:rPr>
              <a:t>: The ability to recover systems after a destructive action, like a </a:t>
            </a:r>
            <a:r>
              <a:rPr lang="en-US" sz="1100">
                <a:highlight>
                  <a:srgbClr val="FFFFFF"/>
                </a:highlight>
                <a:latin typeface="Arial"/>
                <a:ea typeface="Arial"/>
                <a:cs typeface="Arial"/>
                <a:sym typeface="Arial"/>
              </a:rPr>
              <a:t>disgruntled employee deleting critical files or systems.</a:t>
            </a:r>
            <a:endParaRPr sz="1100">
              <a:highlight>
                <a:srgbClr val="FFFFFF"/>
              </a:highlight>
              <a:latin typeface="Arial"/>
              <a:ea typeface="Arial"/>
              <a:cs typeface="Arial"/>
              <a:sym typeface="Arial"/>
            </a:endParaRPr>
          </a:p>
        </p:txBody>
      </p:sp>
      <p:sp>
        <p:nvSpPr>
          <p:cNvPr id="58" name="Google Shape;58;g6f5718a16f_1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6318f06206_0_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6318f06206_0_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100">
                <a:latin typeface="Arial"/>
                <a:ea typeface="Arial"/>
                <a:cs typeface="Arial"/>
                <a:sym typeface="Arial"/>
              </a:rPr>
              <a:t>Security and reliability are distinct practices with a significant overlap in purpose: to build and maintain trustworthy systems. A significant percentage of reliability issues are faults introduced by well-meaning engineers looking to push out exciting new features to users. </a:t>
            </a:r>
            <a:endParaRPr b="1"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b="1"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If for Understanding adversaries we're using risk-based approaches to estimate the costs of negative events, </a:t>
            </a:r>
            <a:r>
              <a:rPr b="1" lang="en-US" sz="1100">
                <a:latin typeface="Arial"/>
                <a:ea typeface="Arial"/>
                <a:cs typeface="Arial"/>
                <a:sym typeface="Arial"/>
              </a:rPr>
              <a:t>error budgets</a:t>
            </a:r>
            <a:r>
              <a:rPr lang="en-US" sz="1100">
                <a:latin typeface="Arial"/>
                <a:ea typeface="Arial"/>
                <a:cs typeface="Arial"/>
                <a:sym typeface="Arial"/>
              </a:rPr>
              <a:t> are a key element </a:t>
            </a:r>
            <a:r>
              <a:rPr lang="en-US" sz="1100">
                <a:latin typeface="Arial"/>
                <a:ea typeface="Arial"/>
                <a:cs typeface="Arial"/>
                <a:sym typeface="Arial"/>
              </a:rPr>
              <a:t>to balance your reliability needs against risky new adventures</a:t>
            </a:r>
            <a:r>
              <a:rPr lang="en-US"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Notes from SRE book &amp; workbook, credits Steven Thurgood, David Ferguson, Marc Alvidrez.</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u="sng">
                <a:solidFill>
                  <a:schemeClr val="hlink"/>
                </a:solidFill>
                <a:latin typeface="Arial"/>
                <a:ea typeface="Arial"/>
                <a:cs typeface="Arial"/>
                <a:sym typeface="Arial"/>
                <a:hlinkClick r:id="rId2"/>
              </a:rPr>
              <a:t>https://landing.google.com/sre/workbook/chapters/implementing-slos/</a:t>
            </a:r>
            <a:endParaRPr sz="1100">
              <a:latin typeface="Arial"/>
              <a:ea typeface="Arial"/>
              <a:cs typeface="Arial"/>
              <a:sym typeface="Arial"/>
            </a:endParaRPr>
          </a:p>
          <a:p>
            <a:pPr indent="-298450" lvl="0" marL="457200" rtl="0" algn="l">
              <a:spcBef>
                <a:spcPts val="0"/>
              </a:spcBef>
              <a:spcAft>
                <a:spcPts val="0"/>
              </a:spcAft>
              <a:buSzPts val="1100"/>
              <a:buChar char="●"/>
            </a:pPr>
            <a:r>
              <a:rPr b="1" lang="en-US" sz="1100">
                <a:latin typeface="Arial"/>
                <a:ea typeface="Arial"/>
                <a:cs typeface="Arial"/>
                <a:sym typeface="Arial"/>
              </a:rPr>
              <a:t>Service level objectives (SLOs) </a:t>
            </a:r>
            <a:r>
              <a:rPr lang="en-US" sz="1100">
                <a:latin typeface="Arial"/>
                <a:ea typeface="Arial"/>
                <a:cs typeface="Arial"/>
                <a:sym typeface="Arial"/>
              </a:rPr>
              <a:t>are key to making data-driven decisions about reliability. </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An SLO sets a</a:t>
            </a:r>
            <a:r>
              <a:rPr b="1" lang="en-US" sz="1100">
                <a:latin typeface="Arial"/>
                <a:ea typeface="Arial"/>
                <a:cs typeface="Arial"/>
                <a:sym typeface="Arial"/>
              </a:rPr>
              <a:t> target level of reliability for the service’s customers</a:t>
            </a:r>
            <a:r>
              <a:rPr lang="en-US" sz="1100">
                <a:latin typeface="Arial"/>
                <a:ea typeface="Arial"/>
                <a:cs typeface="Arial"/>
                <a:sym typeface="Arial"/>
              </a:rPr>
              <a:t>. Above this threshold, almost all users should be happy with your product. Below, users are likely to start complaining or to stop using the product. </a:t>
            </a:r>
            <a:endParaRPr sz="1100">
              <a:latin typeface="Arial"/>
              <a:ea typeface="Arial"/>
              <a:cs typeface="Arial"/>
              <a:sym typeface="Arial"/>
            </a:endParaRPr>
          </a:p>
          <a:p>
            <a:pPr indent="-298450" lvl="0" marL="457200" rtl="0" algn="l">
              <a:spcBef>
                <a:spcPts val="0"/>
              </a:spcBef>
              <a:spcAft>
                <a:spcPts val="0"/>
              </a:spcAft>
              <a:buSzPts val="1100"/>
              <a:buChar char="●"/>
            </a:pPr>
            <a:r>
              <a:rPr b="1" lang="en-US" sz="1100">
                <a:latin typeface="Arial"/>
                <a:ea typeface="Arial"/>
                <a:cs typeface="Arial"/>
                <a:sym typeface="Arial"/>
              </a:rPr>
              <a:t>User happiness is what matters</a:t>
            </a:r>
            <a:r>
              <a:rPr lang="en-US" sz="1100">
                <a:latin typeface="Arial"/>
                <a:ea typeface="Arial"/>
                <a:cs typeface="Arial"/>
                <a:sym typeface="Arial"/>
              </a:rPr>
              <a:t> —generate revenue, place low demands on support teams, recommend the product to their friends.</a:t>
            </a:r>
            <a:endParaRPr sz="1100">
              <a:latin typeface="Arial"/>
              <a:ea typeface="Arial"/>
              <a:cs typeface="Arial"/>
              <a:sym typeface="Arial"/>
            </a:endParaRPr>
          </a:p>
          <a:p>
            <a:pPr indent="-298450" lvl="0" marL="457200" rtl="0" algn="l">
              <a:spcBef>
                <a:spcPts val="0"/>
              </a:spcBef>
              <a:spcAft>
                <a:spcPts val="0"/>
              </a:spcAft>
              <a:buSzPts val="1100"/>
              <a:buChar char="●"/>
            </a:pPr>
            <a:r>
              <a:rPr b="1" lang="en-US" sz="1100">
                <a:latin typeface="Arial"/>
                <a:ea typeface="Arial"/>
                <a:cs typeface="Arial"/>
                <a:sym typeface="Arial"/>
              </a:rPr>
              <a:t>We keep our services reliable to keep our customers happy</a:t>
            </a:r>
            <a:r>
              <a:rPr lang="en-US" sz="1100">
                <a:latin typeface="Arial"/>
                <a:ea typeface="Arial"/>
                <a:cs typeface="Arial"/>
                <a:sym typeface="Arial"/>
              </a:rPr>
              <a:t>. Fuzzy concept, can’t measure precisely.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u="sng">
                <a:solidFill>
                  <a:schemeClr val="hlink"/>
                </a:solidFill>
                <a:latin typeface="Arial"/>
                <a:ea typeface="Arial"/>
                <a:cs typeface="Arial"/>
                <a:sym typeface="Arial"/>
                <a:hlinkClick r:id="rId3"/>
              </a:rPr>
              <a:t>https://landing.google.com/sre/sre-book/chapters/embracing-risk/</a:t>
            </a:r>
            <a:r>
              <a:rPr lang="en-US" sz="1100">
                <a:latin typeface="Arial"/>
                <a:ea typeface="Arial"/>
                <a:cs typeface="Arial"/>
                <a:sym typeface="Arial"/>
              </a:rPr>
              <a:t> &lt;- replaced the term "cluster" with datacenter, since cluster is Google specific and probably not relevant for the purpose of this example</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How can you set a target level of availability?</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Consider a massive-scale distributed storage system for structured data, Google </a:t>
            </a:r>
            <a:r>
              <a:rPr lang="en-US" sz="1100">
                <a:latin typeface="Arial"/>
                <a:ea typeface="Arial"/>
                <a:cs typeface="Arial"/>
                <a:sym typeface="Arial"/>
              </a:rPr>
              <a:t>Bigtable</a:t>
            </a:r>
            <a:r>
              <a:rPr lang="en-US" sz="1100">
                <a:latin typeface="Arial"/>
                <a:ea typeface="Arial"/>
                <a:cs typeface="Arial"/>
                <a:sym typeface="Arial"/>
              </a:rPr>
              <a:t>. </a:t>
            </a:r>
            <a:endParaRPr sz="1100">
              <a:latin typeface="Arial"/>
              <a:ea typeface="Arial"/>
              <a:cs typeface="Arial"/>
              <a:sym typeface="Arial"/>
            </a:endParaRPr>
          </a:p>
          <a:p>
            <a:pPr indent="-298450" lvl="1" marL="914400" rtl="0" algn="l">
              <a:spcBef>
                <a:spcPts val="0"/>
              </a:spcBef>
              <a:spcAft>
                <a:spcPts val="0"/>
              </a:spcAft>
              <a:buSzPts val="1100"/>
              <a:buChar char="○"/>
            </a:pPr>
            <a:r>
              <a:rPr lang="en-US" sz="1100">
                <a:latin typeface="Arial"/>
                <a:ea typeface="Arial"/>
                <a:cs typeface="Arial"/>
                <a:sym typeface="Arial"/>
              </a:rPr>
              <a:t>Some consumer services </a:t>
            </a:r>
            <a:r>
              <a:rPr b="1" lang="en-US" sz="1100">
                <a:latin typeface="Arial"/>
                <a:ea typeface="Arial"/>
                <a:cs typeface="Arial"/>
                <a:sym typeface="Arial"/>
              </a:rPr>
              <a:t>serve data directly from Bigtable</a:t>
            </a:r>
            <a:r>
              <a:rPr lang="en-US" sz="1100">
                <a:latin typeface="Arial"/>
                <a:ea typeface="Arial"/>
                <a:cs typeface="Arial"/>
                <a:sym typeface="Arial"/>
              </a:rPr>
              <a:t> in the path of a user request. Such services </a:t>
            </a:r>
            <a:r>
              <a:rPr b="1" lang="en-US" sz="1100">
                <a:latin typeface="Arial"/>
                <a:ea typeface="Arial"/>
                <a:cs typeface="Arial"/>
                <a:sym typeface="Arial"/>
              </a:rPr>
              <a:t>need low latency and high reliability</a:t>
            </a:r>
            <a:r>
              <a:rPr lang="en-US" sz="1100">
                <a:latin typeface="Arial"/>
                <a:ea typeface="Arial"/>
                <a:cs typeface="Arial"/>
                <a:sym typeface="Arial"/>
              </a:rPr>
              <a:t>. </a:t>
            </a:r>
            <a:endParaRPr sz="1100">
              <a:latin typeface="Arial"/>
              <a:ea typeface="Arial"/>
              <a:cs typeface="Arial"/>
              <a:sym typeface="Arial"/>
            </a:endParaRPr>
          </a:p>
          <a:p>
            <a:pPr indent="-298450" lvl="1" marL="914400" rtl="0" algn="l">
              <a:spcBef>
                <a:spcPts val="0"/>
              </a:spcBef>
              <a:spcAft>
                <a:spcPts val="0"/>
              </a:spcAft>
              <a:buSzPts val="1100"/>
              <a:buChar char="○"/>
            </a:pPr>
            <a:r>
              <a:rPr lang="en-US" sz="1100">
                <a:latin typeface="Arial"/>
                <a:ea typeface="Arial"/>
                <a:cs typeface="Arial"/>
                <a:sym typeface="Arial"/>
              </a:rPr>
              <a:t>Other teams use Bigtable as</a:t>
            </a:r>
            <a:r>
              <a:rPr b="1" lang="en-US" sz="1100">
                <a:latin typeface="Arial"/>
                <a:ea typeface="Arial"/>
                <a:cs typeface="Arial"/>
                <a:sym typeface="Arial"/>
              </a:rPr>
              <a:t> a repository for data that they use to perform offline analysis</a:t>
            </a:r>
            <a:r>
              <a:rPr lang="en-US" sz="1100">
                <a:latin typeface="Arial"/>
                <a:ea typeface="Arial"/>
                <a:cs typeface="Arial"/>
                <a:sym typeface="Arial"/>
              </a:rPr>
              <a:t> (e.g., MapReduce) on a regular basis. These teams tend to be </a:t>
            </a:r>
            <a:r>
              <a:rPr b="1" lang="en-US" sz="1100">
                <a:latin typeface="Arial"/>
                <a:ea typeface="Arial"/>
                <a:cs typeface="Arial"/>
                <a:sym typeface="Arial"/>
              </a:rPr>
              <a:t>more concerned about throughput</a:t>
            </a:r>
            <a:r>
              <a:rPr lang="en-US" sz="1100">
                <a:latin typeface="Arial"/>
                <a:ea typeface="Arial"/>
                <a:cs typeface="Arial"/>
                <a:sym typeface="Arial"/>
              </a:rPr>
              <a:t> than reliability. </a:t>
            </a:r>
            <a:endParaRPr sz="1100">
              <a:latin typeface="Arial"/>
              <a:ea typeface="Arial"/>
              <a:cs typeface="Arial"/>
              <a:sym typeface="Arial"/>
            </a:endParaRPr>
          </a:p>
          <a:p>
            <a:pPr indent="-298450" lvl="1" marL="914400" rtl="0" algn="l">
              <a:spcBef>
                <a:spcPts val="0"/>
              </a:spcBef>
              <a:spcAft>
                <a:spcPts val="0"/>
              </a:spcAft>
              <a:buSzPts val="1100"/>
              <a:buChar char="○"/>
            </a:pPr>
            <a:r>
              <a:rPr b="1" lang="en-US" sz="1100">
                <a:latin typeface="Arial"/>
                <a:ea typeface="Arial"/>
                <a:cs typeface="Arial"/>
                <a:sym typeface="Arial"/>
              </a:rPr>
              <a:t>Risk tolerance for these two use cases is quite distinct.</a:t>
            </a:r>
            <a:endParaRPr b="1" sz="1100">
              <a:latin typeface="Arial"/>
              <a:ea typeface="Arial"/>
              <a:cs typeface="Arial"/>
              <a:sym typeface="Arial"/>
            </a:endParaRPr>
          </a:p>
          <a:p>
            <a:pPr indent="-298450" lvl="0" marL="457200" rtl="0" algn="l">
              <a:spcBef>
                <a:spcPts val="0"/>
              </a:spcBef>
              <a:spcAft>
                <a:spcPts val="0"/>
              </a:spcAft>
              <a:buSzPts val="1100"/>
              <a:buChar char="●"/>
            </a:pPr>
            <a:r>
              <a:rPr b="1" lang="en-US" sz="1100">
                <a:latin typeface="Arial"/>
                <a:ea typeface="Arial"/>
                <a:cs typeface="Arial"/>
                <a:sym typeface="Arial"/>
              </a:rPr>
              <a:t>Meeting the needs of both use cases</a:t>
            </a:r>
            <a:r>
              <a:rPr lang="en-US" sz="1100">
                <a:latin typeface="Arial"/>
                <a:ea typeface="Arial"/>
                <a:cs typeface="Arial"/>
                <a:sym typeface="Arial"/>
              </a:rPr>
              <a:t> is </a:t>
            </a:r>
            <a:r>
              <a:rPr b="1" lang="en-US" sz="1100">
                <a:latin typeface="Arial"/>
                <a:ea typeface="Arial"/>
                <a:cs typeface="Arial"/>
                <a:sym typeface="Arial"/>
              </a:rPr>
              <a:t>far too expensive in practice.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Types of failures</a:t>
            </a:r>
            <a:endParaRPr sz="1100">
              <a:latin typeface="Arial"/>
              <a:ea typeface="Arial"/>
              <a:cs typeface="Arial"/>
              <a:sym typeface="Arial"/>
            </a:endParaRPr>
          </a:p>
          <a:p>
            <a:pPr indent="-298450" lvl="0" marL="457200" rtl="0" algn="l">
              <a:spcBef>
                <a:spcPts val="0"/>
              </a:spcBef>
              <a:spcAft>
                <a:spcPts val="0"/>
              </a:spcAft>
              <a:buSzPts val="1100"/>
              <a:buChar char="●"/>
            </a:pPr>
            <a:r>
              <a:rPr b="1" lang="en-US" sz="1100">
                <a:latin typeface="Arial"/>
                <a:ea typeface="Arial"/>
                <a:cs typeface="Arial"/>
                <a:sym typeface="Arial"/>
              </a:rPr>
              <a:t>Low-latency user</a:t>
            </a:r>
            <a:r>
              <a:rPr lang="en-US" sz="1100">
                <a:latin typeface="Arial"/>
                <a:ea typeface="Arial"/>
                <a:cs typeface="Arial"/>
                <a:sym typeface="Arial"/>
              </a:rPr>
              <a:t> wants Bigtable’s </a:t>
            </a:r>
            <a:r>
              <a:rPr b="1" lang="en-US" sz="1100">
                <a:latin typeface="Arial"/>
                <a:ea typeface="Arial"/>
                <a:cs typeface="Arial"/>
                <a:sym typeface="Arial"/>
              </a:rPr>
              <a:t>request queues to be (almost always) empty</a:t>
            </a:r>
            <a:r>
              <a:rPr lang="en-US" sz="1100">
                <a:latin typeface="Arial"/>
                <a:ea typeface="Arial"/>
                <a:cs typeface="Arial"/>
                <a:sym typeface="Arial"/>
              </a:rPr>
              <a:t> so that the system can </a:t>
            </a:r>
            <a:r>
              <a:rPr b="1" lang="en-US" sz="1100">
                <a:latin typeface="Arial"/>
                <a:ea typeface="Arial"/>
                <a:cs typeface="Arial"/>
                <a:sym typeface="Arial"/>
              </a:rPr>
              <a:t>process each outstanding request immediately upon arrival</a:t>
            </a:r>
            <a:r>
              <a:rPr lang="en-US" sz="1100">
                <a:latin typeface="Arial"/>
                <a:ea typeface="Arial"/>
                <a:cs typeface="Arial"/>
                <a:sym typeface="Arial"/>
              </a:rPr>
              <a:t>. (Inefficient queuing is often a cause of high tail latency.) </a:t>
            </a:r>
            <a:endParaRPr sz="1100">
              <a:latin typeface="Arial"/>
              <a:ea typeface="Arial"/>
              <a:cs typeface="Arial"/>
              <a:sym typeface="Arial"/>
            </a:endParaRPr>
          </a:p>
          <a:p>
            <a:pPr indent="-298450" lvl="0" marL="457200" rtl="0" algn="l">
              <a:spcBef>
                <a:spcPts val="0"/>
              </a:spcBef>
              <a:spcAft>
                <a:spcPts val="0"/>
              </a:spcAft>
              <a:buSzPts val="1100"/>
              <a:buChar char="●"/>
            </a:pPr>
            <a:r>
              <a:rPr b="1" lang="en-US" sz="1100">
                <a:latin typeface="Arial"/>
                <a:ea typeface="Arial"/>
                <a:cs typeface="Arial"/>
                <a:sym typeface="Arial"/>
              </a:rPr>
              <a:t>Offline analysis</a:t>
            </a:r>
            <a:r>
              <a:rPr lang="en-US" sz="1100">
                <a:latin typeface="Arial"/>
                <a:ea typeface="Arial"/>
                <a:cs typeface="Arial"/>
                <a:sym typeface="Arial"/>
              </a:rPr>
              <a:t> user is interested in system throughput, so </a:t>
            </a:r>
            <a:r>
              <a:rPr b="1" lang="en-US" sz="1100">
                <a:latin typeface="Arial"/>
                <a:ea typeface="Arial"/>
                <a:cs typeface="Arial"/>
                <a:sym typeface="Arial"/>
              </a:rPr>
              <a:t>request queues to never be empty. </a:t>
            </a:r>
            <a:r>
              <a:rPr lang="en-US" sz="1100">
                <a:latin typeface="Arial"/>
                <a:ea typeface="Arial"/>
                <a:cs typeface="Arial"/>
                <a:sym typeface="Arial"/>
              </a:rPr>
              <a:t>To optimize for throughput, </a:t>
            </a:r>
            <a:r>
              <a:rPr b="1" lang="en-US" sz="1100">
                <a:latin typeface="Arial"/>
                <a:ea typeface="Arial"/>
                <a:cs typeface="Arial"/>
                <a:sym typeface="Arial"/>
              </a:rPr>
              <a:t>never need to idle while waiting for its next request</a:t>
            </a:r>
            <a:r>
              <a:rPr lang="en-US" sz="1100">
                <a:latin typeface="Arial"/>
                <a:ea typeface="Arial"/>
                <a:cs typeface="Arial"/>
                <a:sym typeface="Arial"/>
              </a:rPr>
              <a:t>.</a:t>
            </a:r>
            <a:endParaRPr sz="1100">
              <a:latin typeface="Arial"/>
              <a:ea typeface="Arial"/>
              <a:cs typeface="Arial"/>
              <a:sym typeface="Arial"/>
            </a:endParaRPr>
          </a:p>
          <a:p>
            <a:pPr indent="-298450" lvl="0" marL="457200" rtl="0" algn="l">
              <a:spcBef>
                <a:spcPts val="0"/>
              </a:spcBef>
              <a:spcAft>
                <a:spcPts val="0"/>
              </a:spcAft>
              <a:buSzPts val="1100"/>
              <a:buChar char="●"/>
            </a:pPr>
            <a:r>
              <a:rPr b="1" lang="en-US" sz="1100">
                <a:latin typeface="Arial"/>
                <a:ea typeface="Arial"/>
                <a:cs typeface="Arial"/>
                <a:sym typeface="Arial"/>
              </a:rPr>
              <a:t>Success and failure are antithetical for these sets of users</a:t>
            </a:r>
            <a:r>
              <a:rPr lang="en-US" sz="1100">
                <a:latin typeface="Arial"/>
                <a:ea typeface="Arial"/>
                <a:cs typeface="Arial"/>
                <a:sym typeface="Arial"/>
              </a:rPr>
              <a:t>.</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Cost</a:t>
            </a:r>
            <a:endParaRPr sz="1100">
              <a:latin typeface="Arial"/>
              <a:ea typeface="Arial"/>
              <a:cs typeface="Arial"/>
              <a:sym typeface="Arial"/>
            </a:endParaRPr>
          </a:p>
          <a:p>
            <a:pPr indent="-298450" lvl="0" marL="457200" rtl="0" algn="l">
              <a:spcBef>
                <a:spcPts val="0"/>
              </a:spcBef>
              <a:spcAft>
                <a:spcPts val="0"/>
              </a:spcAft>
              <a:buSzPts val="1100"/>
              <a:buChar char="●"/>
            </a:pPr>
            <a:r>
              <a:rPr b="1" lang="en-US" sz="1100">
                <a:latin typeface="Arial"/>
                <a:ea typeface="Arial"/>
                <a:cs typeface="Arial"/>
                <a:sym typeface="Arial"/>
              </a:rPr>
              <a:t>Partition the infrastructure</a:t>
            </a:r>
            <a:r>
              <a:rPr lang="en-US" sz="1100">
                <a:latin typeface="Arial"/>
                <a:ea typeface="Arial"/>
                <a:cs typeface="Arial"/>
                <a:sym typeface="Arial"/>
              </a:rPr>
              <a:t> and offer it at</a:t>
            </a:r>
            <a:r>
              <a:rPr b="1" lang="en-US" sz="1100">
                <a:latin typeface="Arial"/>
                <a:ea typeface="Arial"/>
                <a:cs typeface="Arial"/>
                <a:sym typeface="Arial"/>
              </a:rPr>
              <a:t> multiple independent levels of service</a:t>
            </a:r>
            <a:r>
              <a:rPr lang="en-US" sz="1100">
                <a:latin typeface="Arial"/>
                <a:ea typeface="Arial"/>
                <a:cs typeface="Arial"/>
                <a:sym typeface="Arial"/>
              </a:rPr>
              <a:t>. </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In the Bigtable example, we can build two types of datacenters: low-latency and throughput. </a:t>
            </a:r>
            <a:endParaRPr sz="1100">
              <a:latin typeface="Arial"/>
              <a:ea typeface="Arial"/>
              <a:cs typeface="Arial"/>
              <a:sym typeface="Arial"/>
            </a:endParaRPr>
          </a:p>
          <a:p>
            <a:pPr indent="-298450" lvl="1" marL="914400" rtl="0" algn="l">
              <a:spcBef>
                <a:spcPts val="0"/>
              </a:spcBef>
              <a:spcAft>
                <a:spcPts val="0"/>
              </a:spcAft>
              <a:buSzPts val="1100"/>
              <a:buChar char="○"/>
            </a:pPr>
            <a:r>
              <a:rPr lang="en-US" sz="1100">
                <a:latin typeface="Arial"/>
                <a:ea typeface="Arial"/>
                <a:cs typeface="Arial"/>
                <a:sym typeface="Arial"/>
              </a:rPr>
              <a:t>The low-latency </a:t>
            </a:r>
            <a:r>
              <a:rPr lang="en-US" sz="1100">
                <a:latin typeface="Arial"/>
                <a:ea typeface="Arial"/>
                <a:cs typeface="Arial"/>
                <a:sym typeface="Arial"/>
              </a:rPr>
              <a:t>datacenters</a:t>
            </a:r>
            <a:r>
              <a:rPr lang="en-US" sz="1100">
                <a:latin typeface="Arial"/>
                <a:ea typeface="Arial"/>
                <a:cs typeface="Arial"/>
                <a:sym typeface="Arial"/>
              </a:rPr>
              <a:t>: short queue lengths, stringent client isolation requirements =&gt; substantial amount of slack capacity for reduced contention and increased redundancy are needed. </a:t>
            </a:r>
            <a:endParaRPr sz="1100">
              <a:latin typeface="Arial"/>
              <a:ea typeface="Arial"/>
              <a:cs typeface="Arial"/>
              <a:sym typeface="Arial"/>
            </a:endParaRPr>
          </a:p>
          <a:p>
            <a:pPr indent="-298450" lvl="1" marL="914400" rtl="0" algn="l">
              <a:spcBef>
                <a:spcPts val="0"/>
              </a:spcBef>
              <a:spcAft>
                <a:spcPts val="0"/>
              </a:spcAft>
              <a:buSzPts val="1100"/>
              <a:buChar char="○"/>
            </a:pPr>
            <a:r>
              <a:rPr lang="en-US" sz="1100">
                <a:latin typeface="Arial"/>
                <a:ea typeface="Arial"/>
                <a:cs typeface="Arial"/>
                <a:sym typeface="Arial"/>
              </a:rPr>
              <a:t>The throughput datacenters: run very hot and with less redundancy, optimizing throughput over latency: 10–50% of the cost of a low-latency cluster. Given Bigtable’s massive scale, this cost savings becomes significant very quickly.</a:t>
            </a:r>
            <a:endParaRPr sz="1100">
              <a:latin typeface="Arial"/>
              <a:ea typeface="Arial"/>
              <a:cs typeface="Arial"/>
              <a:sym typeface="Arial"/>
            </a:endParaRPr>
          </a:p>
          <a:p>
            <a:pPr indent="-298450" lvl="0" marL="457200" rtl="0" algn="l">
              <a:spcBef>
                <a:spcPts val="0"/>
              </a:spcBef>
              <a:spcAft>
                <a:spcPts val="0"/>
              </a:spcAft>
              <a:buSzPts val="1100"/>
              <a:buChar char="●"/>
            </a:pPr>
            <a:r>
              <a:rPr b="1" lang="en-US" sz="1100">
                <a:latin typeface="Arial"/>
                <a:ea typeface="Arial"/>
                <a:cs typeface="Arial"/>
                <a:sym typeface="Arial"/>
              </a:rPr>
              <a:t>Exposing cost through different SLOs motivates the clients to choose the level of service with the lowest cost that still meets their needs. </a:t>
            </a:r>
            <a:endParaRPr b="1"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Vastly different service guarantees by adjusting a variety of service characteristics, such as the quantities of resources, the degree of redundancy, the geographical provisioning constraints, and, critically, the infrastructure software configuration.</a:t>
            </a:r>
            <a:endParaRPr sz="1100">
              <a:latin typeface="Arial"/>
              <a:ea typeface="Arial"/>
              <a:cs typeface="Arial"/>
              <a:sym typeface="Arial"/>
            </a:endParaRPr>
          </a:p>
        </p:txBody>
      </p:sp>
      <p:sp>
        <p:nvSpPr>
          <p:cNvPr id="68" name="Google Shape;68;g6318f06206_0_8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6f5718a16f_1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6f5718a16f_1_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Notes from </a:t>
            </a:r>
            <a:r>
              <a:rPr lang="en-US" sz="1100" u="sng">
                <a:solidFill>
                  <a:schemeClr val="hlink"/>
                </a:solidFill>
                <a:latin typeface="Arial"/>
                <a:ea typeface="Arial"/>
                <a:cs typeface="Arial"/>
                <a:sym typeface="Arial"/>
                <a:hlinkClick r:id="rId2"/>
              </a:rPr>
              <a:t>"Building Secure Reliable Systems"</a:t>
            </a:r>
            <a:r>
              <a:rPr lang="en-US" sz="1100">
                <a:latin typeface="Arial"/>
                <a:ea typeface="Arial"/>
                <a:cs typeface="Arial"/>
                <a:sym typeface="Arial"/>
              </a:rPr>
              <a:t>.</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There are many design strategies for security that are applicable to improving the reliability of a system:</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Least Privilege</a:t>
            </a:r>
            <a:r>
              <a:rPr lang="en-US" sz="1100">
                <a:latin typeface="Arial"/>
                <a:ea typeface="Arial"/>
                <a:cs typeface="Arial"/>
                <a:sym typeface="Arial"/>
              </a:rPr>
              <a:t>: Running jobs with individual role-based credentials enables isolation and adds safety against bugs in the automation.</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Zero Touch</a:t>
            </a:r>
            <a:r>
              <a:rPr lang="en-US" sz="1100">
                <a:latin typeface="Arial"/>
                <a:ea typeface="Arial"/>
                <a:cs typeface="Arial"/>
                <a:sym typeface="Arial"/>
              </a:rPr>
              <a:t>: Building upon the concept of least privilege through automation, we should aim to move to "Zero Touch" interfaces.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Humans have only indirect access to production through tooling</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Automation makes predictable and controlled changes, aiming to reduce outages.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Multi-party authorization</a:t>
            </a:r>
            <a:r>
              <a:rPr lang="en-US" sz="1100">
                <a:latin typeface="Arial"/>
                <a:ea typeface="Arial"/>
                <a:cs typeface="Arial"/>
                <a:sym typeface="Arial"/>
              </a:rPr>
              <a:t>: Protects against malicious insiders and reduces the risk of accidental human errors, a common cause of reliability failures.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Auditing and detection</a:t>
            </a:r>
            <a:r>
              <a:rPr lang="en-US" sz="1100">
                <a:latin typeface="Arial"/>
                <a:ea typeface="Arial"/>
                <a:cs typeface="Arial"/>
                <a:sym typeface="Arial"/>
              </a:rPr>
              <a:t>: Planning and enforcing the use of shared resources such as CPU, memory, and network bandwidth can be achieved by examining logs, which should provide also the information of who accessed what.</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Recovery</a:t>
            </a:r>
            <a:r>
              <a:rPr lang="en-US" sz="1100">
                <a:latin typeface="Arial"/>
                <a:ea typeface="Arial"/>
                <a:cs typeface="Arial"/>
                <a:sym typeface="Arial"/>
              </a:rPr>
              <a:t>: If you add policy to bound the rate automation can perform a  change, you can prevent systems from making the wrong changes too quickly</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This can decrease the scope of an issue.</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If your systems are maliciously compromised, premature recovery or clean-up actions can cause other problems—for example, tipping off an adversary that they've been discovered. </a:t>
            </a:r>
            <a:endParaRPr sz="1100">
              <a:latin typeface="Arial"/>
              <a:ea typeface="Arial"/>
              <a:cs typeface="Arial"/>
              <a:sym typeface="Arial"/>
            </a:endParaRPr>
          </a:p>
        </p:txBody>
      </p:sp>
      <p:sp>
        <p:nvSpPr>
          <p:cNvPr id="78" name="Google Shape;78;g6f5718a16f_1_1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Notes from </a:t>
            </a:r>
            <a:r>
              <a:rPr lang="en-US" sz="1100" u="sng">
                <a:solidFill>
                  <a:schemeClr val="hlink"/>
                </a:solidFill>
                <a:latin typeface="Arial"/>
                <a:ea typeface="Arial"/>
                <a:cs typeface="Arial"/>
                <a:sym typeface="Arial"/>
                <a:hlinkClick r:id="rId2"/>
              </a:rPr>
              <a:t>"Building Secure Reliable Systems"</a:t>
            </a:r>
            <a:r>
              <a:rPr lang="en-US" sz="1100">
                <a:latin typeface="Arial"/>
                <a:ea typeface="Arial"/>
                <a:cs typeface="Arial"/>
                <a:sym typeface="Arial"/>
              </a:rPr>
              <a:t>, credits Ana Oprea, Heather Adkins.</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Security by design is increasingly important in a world where many products are connected to the internet, and where cloud technologies are becoming more prevalent.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more we come to rely on those systems, the more reliable they need to be; the more trust we place in their security, the more secure they need to be.</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Can a system ever truly be considered reliable if it isn't fundamentally secure? Or can it be considered secure if it's unreliable?</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Successfully building, deploying, monitoring, and maintaining systems requires a commitment to their full lifecycle. </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The</a:t>
            </a:r>
            <a:r>
              <a:rPr lang="en-US" sz="1100">
                <a:latin typeface="Arial"/>
                <a:ea typeface="Arial"/>
                <a:cs typeface="Arial"/>
                <a:sym typeface="Arial"/>
              </a:rPr>
              <a:t> commitment to the full system lifecycle is only possible when security and reliability are central elements in the architecture of systems. </a:t>
            </a:r>
            <a:endParaRPr sz="1100">
              <a:latin typeface="Arial"/>
              <a:ea typeface="Arial"/>
              <a:cs typeface="Arial"/>
              <a:sym typeface="Arial"/>
            </a:endParaRPr>
          </a:p>
        </p:txBody>
      </p:sp>
      <p:sp>
        <p:nvSpPr>
          <p:cNvPr id="87" name="Google Shape;8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6318f06206_0_1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6318f06206_0_1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https://amazon.com/Building-Secure-Reliable-Systems-Practices/dp/1492083127/ref=sr_1_1</a:t>
            </a:r>
            <a:endParaRPr/>
          </a:p>
          <a:p>
            <a:pPr indent="0" lvl="0" marL="0" rtl="0" algn="l">
              <a:spcBef>
                <a:spcPts val="0"/>
              </a:spcBef>
              <a:spcAft>
                <a:spcPts val="0"/>
              </a:spcAft>
              <a:buNone/>
            </a:pPr>
            <a:r>
              <a:rPr lang="en-US" sz="1100" u="sng">
                <a:solidFill>
                  <a:schemeClr val="hlink"/>
                </a:solidFill>
                <a:latin typeface="Arial"/>
                <a:ea typeface="Arial"/>
                <a:cs typeface="Arial"/>
                <a:sym typeface="Arial"/>
                <a:hlinkClick r:id="rId3"/>
              </a:rPr>
              <a:t>https://landing.google.com/sre/books/</a:t>
            </a:r>
            <a:endParaRPr/>
          </a:p>
        </p:txBody>
      </p:sp>
      <p:sp>
        <p:nvSpPr>
          <p:cNvPr id="96" name="Google Shape;96;g6318f06206_0_12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p:cSld name="Title">
    <p:spTree>
      <p:nvGrpSpPr>
        <p:cNvPr id="12" name="Shape 12"/>
        <p:cNvGrpSpPr/>
        <p:nvPr/>
      </p:nvGrpSpPr>
      <p:grpSpPr>
        <a:xfrm>
          <a:off x="0" y="0"/>
          <a:ext cx="0" cy="0"/>
          <a:chOff x="0" y="0"/>
          <a:chExt cx="0" cy="0"/>
        </a:xfrm>
      </p:grpSpPr>
      <p:sp>
        <p:nvSpPr>
          <p:cNvPr id="13" name="Google Shape;13;p2"/>
          <p:cNvSpPr txBox="1"/>
          <p:nvPr>
            <p:ph idx="1" type="subTitle"/>
          </p:nvPr>
        </p:nvSpPr>
        <p:spPr>
          <a:xfrm>
            <a:off x="463341" y="2125164"/>
            <a:ext cx="8169022" cy="1371808"/>
          </a:xfrm>
          <a:prstGeom prst="rect">
            <a:avLst/>
          </a:prstGeom>
          <a:noFill/>
          <a:ln>
            <a:noFill/>
          </a:ln>
        </p:spPr>
        <p:txBody>
          <a:bodyPr anchorCtr="0" anchor="ctr" bIns="45700" lIns="91425" spcFirstLastPara="1" rIns="91425" wrap="square" tIns="45700">
            <a:noAutofit/>
          </a:bodyPr>
          <a:lstStyle>
            <a:lvl1pPr lvl="0" marR="0" rtl="0" algn="l">
              <a:spcBef>
                <a:spcPts val="64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Arial"/>
                <a:ea typeface="Arial"/>
                <a:cs typeface="Arial"/>
                <a:sym typeface="Arial"/>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Arial"/>
                <a:ea typeface="Arial"/>
                <a:cs typeface="Arial"/>
                <a:sym typeface="Arial"/>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9pPr>
          </a:lstStyle>
          <a:p/>
        </p:txBody>
      </p:sp>
      <p:sp>
        <p:nvSpPr>
          <p:cNvPr id="14" name="Google Shape;14;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 line title w bullets">
  <p:cSld name="1 line title w bullets">
    <p:spTree>
      <p:nvGrpSpPr>
        <p:cNvPr id="18" name="Shape 18"/>
        <p:cNvGrpSpPr/>
        <p:nvPr/>
      </p:nvGrpSpPr>
      <p:grpSpPr>
        <a:xfrm>
          <a:off x="0" y="0"/>
          <a:ext cx="0" cy="0"/>
          <a:chOff x="0" y="0"/>
          <a:chExt cx="0" cy="0"/>
        </a:xfrm>
      </p:grpSpPr>
      <p:sp>
        <p:nvSpPr>
          <p:cNvPr id="19" name="Google Shape;19;p4"/>
          <p:cNvSpPr txBox="1"/>
          <p:nvPr>
            <p:ph type="ctrTitle"/>
          </p:nvPr>
        </p:nvSpPr>
        <p:spPr>
          <a:xfrm>
            <a:off x="510779" y="416571"/>
            <a:ext cx="8197998" cy="629447"/>
          </a:xfrm>
          <a:prstGeom prst="rect">
            <a:avLst/>
          </a:prstGeom>
          <a:noFill/>
          <a:ln>
            <a:noFill/>
          </a:ln>
        </p:spPr>
        <p:txBody>
          <a:bodyPr anchorCtr="0" anchor="t" bIns="45700" lIns="0" spcFirstLastPara="1" rIns="91425" wrap="square" tIns="45700">
            <a:noAutofit/>
          </a:bodyPr>
          <a:lstStyle>
            <a:lvl1pPr lvl="0" marR="0" rtl="0" algn="l">
              <a:lnSpc>
                <a:spcPct val="90000"/>
              </a:lnSpc>
              <a:spcBef>
                <a:spcPts val="0"/>
              </a:spcBef>
              <a:spcAft>
                <a:spcPts val="0"/>
              </a:spcAft>
              <a:buClr>
                <a:srgbClr val="262626"/>
              </a:buClr>
              <a:buSzPts val="4000"/>
              <a:buFont typeface="Arial"/>
              <a:buNone/>
              <a:defRPr b="1" i="0" sz="4000" u="none" cap="none" strike="noStrik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4"/>
          <p:cNvSpPr txBox="1"/>
          <p:nvPr>
            <p:ph idx="1" type="body"/>
          </p:nvPr>
        </p:nvSpPr>
        <p:spPr>
          <a:xfrm>
            <a:off x="510779" y="1122219"/>
            <a:ext cx="8197998" cy="3069454"/>
          </a:xfrm>
          <a:prstGeom prst="rect">
            <a:avLst/>
          </a:prstGeom>
          <a:noFill/>
          <a:ln>
            <a:noFill/>
          </a:ln>
        </p:spPr>
        <p:txBody>
          <a:bodyPr anchorCtr="0" anchor="t" bIns="45700" lIns="0" spcFirstLastPara="1" rIns="91425" wrap="square" tIns="45700">
            <a:noAutofit/>
          </a:bodyPr>
          <a:lstStyle>
            <a:lvl1pPr indent="-228600" lvl="0" marL="457200" marR="0" rtl="0" algn="l">
              <a:spcBef>
                <a:spcPts val="600"/>
              </a:spcBef>
              <a:spcAft>
                <a:spcPts val="0"/>
              </a:spcAft>
              <a:buClr>
                <a:srgbClr val="D3002D"/>
              </a:buClr>
              <a:buSzPts val="2000"/>
              <a:buFont typeface="Arial"/>
              <a:buNone/>
              <a:defRPr b="0" i="0" sz="2000" u="none" cap="none" strike="noStrike">
                <a:solidFill>
                  <a:srgbClr val="595959"/>
                </a:solidFill>
                <a:latin typeface="Arial"/>
                <a:ea typeface="Arial"/>
                <a:cs typeface="Arial"/>
                <a:sym typeface="Arial"/>
              </a:defRPr>
            </a:lvl1pPr>
            <a:lvl2pPr indent="-330200" lvl="1" marL="914400" marR="0" rtl="0" algn="l">
              <a:spcBef>
                <a:spcPts val="0"/>
              </a:spcBef>
              <a:spcAft>
                <a:spcPts val="0"/>
              </a:spcAft>
              <a:buClr>
                <a:srgbClr val="595959"/>
              </a:buClr>
              <a:buSzPts val="1600"/>
              <a:buFont typeface="Arial"/>
              <a:buChar char="•"/>
              <a:defRPr b="0" i="0" sz="1600" u="none" cap="none" strike="noStrike">
                <a:solidFill>
                  <a:srgbClr val="595959"/>
                </a:solidFill>
                <a:latin typeface="Arial"/>
                <a:ea typeface="Arial"/>
                <a:cs typeface="Arial"/>
                <a:sym typeface="Arial"/>
              </a:defRPr>
            </a:lvl2pPr>
            <a:lvl3pPr indent="-330200" lvl="2" marL="1371600" marR="0" rtl="0" algn="l">
              <a:spcBef>
                <a:spcPts val="0"/>
              </a:spcBef>
              <a:spcAft>
                <a:spcPts val="0"/>
              </a:spcAft>
              <a:buClr>
                <a:srgbClr val="595959"/>
              </a:buClr>
              <a:buSzPts val="1600"/>
              <a:buFont typeface="Arial"/>
              <a:buChar char="•"/>
              <a:defRPr b="0" i="0" sz="1600" u="none" cap="none" strike="noStrike">
                <a:solidFill>
                  <a:srgbClr val="595959"/>
                </a:solidFill>
                <a:latin typeface="Arial"/>
                <a:ea typeface="Arial"/>
                <a:cs typeface="Arial"/>
                <a:sym typeface="Arial"/>
              </a:defRPr>
            </a:lvl3pPr>
            <a:lvl4pPr indent="-330200" lvl="3" marL="1828800" marR="0" rtl="0" algn="l">
              <a:spcBef>
                <a:spcPts val="0"/>
              </a:spcBef>
              <a:spcAft>
                <a:spcPts val="0"/>
              </a:spcAft>
              <a:buClr>
                <a:srgbClr val="595959"/>
              </a:buClr>
              <a:buSzPts val="1600"/>
              <a:buFont typeface="Arial"/>
              <a:buChar char="•"/>
              <a:defRPr b="0" i="0" sz="1600" u="none" cap="none" strike="noStrike">
                <a:solidFill>
                  <a:srgbClr val="595959"/>
                </a:solidFill>
                <a:latin typeface="Arial"/>
                <a:ea typeface="Arial"/>
                <a:cs typeface="Arial"/>
                <a:sym typeface="Arial"/>
              </a:defRPr>
            </a:lvl4pPr>
            <a:lvl5pPr indent="-355600" lvl="4" marL="2286000" marR="0" rtl="0" algn="l">
              <a:spcBef>
                <a:spcPts val="400"/>
              </a:spcBef>
              <a:spcAft>
                <a:spcPts val="0"/>
              </a:spcAft>
              <a:buClr>
                <a:srgbClr val="3F3F3F"/>
              </a:buClr>
              <a:buSzPts val="2000"/>
              <a:buFont typeface="Arial"/>
              <a:buChar char="»"/>
              <a:defRPr b="0" i="0" sz="2000" u="none" cap="none" strike="noStrike">
                <a:solidFill>
                  <a:srgbClr val="3F3F3F"/>
                </a:solidFill>
                <a:latin typeface="Century Gothic"/>
                <a:ea typeface="Century Gothic"/>
                <a:cs typeface="Century Gothic"/>
                <a:sym typeface="Century Gothic"/>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1" name="Google Shape;21;p4"/>
          <p:cNvSpPr txBox="1"/>
          <p:nvPr>
            <p:ph idx="12" type="sldNum"/>
          </p:nvPr>
        </p:nvSpPr>
        <p:spPr>
          <a:xfrm>
            <a:off x="8251984" y="4216451"/>
            <a:ext cx="548700" cy="393600"/>
          </a:xfrm>
          <a:prstGeom prst="rect">
            <a:avLst/>
          </a:prstGeom>
        </p:spPr>
        <p:txBody>
          <a:bodyPr anchorCtr="0" anchor="t" bIns="91425" lIns="91425" spcFirstLastPara="1" rIns="91425" wrap="square" tIns="91425">
            <a:noAutofit/>
          </a:bodyPr>
          <a:lstStyle>
            <a:lvl1pPr lvl="0" rtl="0">
              <a:buNone/>
              <a:defRPr>
                <a:solidFill>
                  <a:srgbClr val="595959"/>
                </a:solidFill>
              </a:defRPr>
            </a:lvl1pPr>
            <a:lvl2pPr lvl="1" rtl="0">
              <a:buNone/>
              <a:defRPr>
                <a:solidFill>
                  <a:srgbClr val="595959"/>
                </a:solidFill>
              </a:defRPr>
            </a:lvl2pPr>
            <a:lvl3pPr lvl="2" rtl="0">
              <a:buNone/>
              <a:defRPr>
                <a:solidFill>
                  <a:srgbClr val="595959"/>
                </a:solidFill>
              </a:defRPr>
            </a:lvl3pPr>
            <a:lvl4pPr lvl="3" rtl="0">
              <a:buNone/>
              <a:defRPr>
                <a:solidFill>
                  <a:srgbClr val="595959"/>
                </a:solidFill>
              </a:defRPr>
            </a:lvl4pPr>
            <a:lvl5pPr lvl="4" rtl="0">
              <a:buNone/>
              <a:defRPr>
                <a:solidFill>
                  <a:srgbClr val="595959"/>
                </a:solidFill>
              </a:defRPr>
            </a:lvl5pPr>
            <a:lvl6pPr lvl="5" rtl="0">
              <a:buNone/>
              <a:defRPr>
                <a:solidFill>
                  <a:srgbClr val="595959"/>
                </a:solidFill>
              </a:defRPr>
            </a:lvl6pPr>
            <a:lvl7pPr lvl="6" rtl="0">
              <a:buNone/>
              <a:defRPr>
                <a:solidFill>
                  <a:srgbClr val="595959"/>
                </a:solidFill>
              </a:defRPr>
            </a:lvl7pPr>
            <a:lvl8pPr lvl="7" rtl="0">
              <a:buNone/>
              <a:defRPr>
                <a:solidFill>
                  <a:srgbClr val="595959"/>
                </a:solidFill>
              </a:defRPr>
            </a:lvl8pPr>
            <a:lvl9pPr lvl="8" rtl="0">
              <a:buNone/>
              <a:defRPr>
                <a:solidFill>
                  <a:srgbClr val="595959"/>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line title w bullets">
  <p:cSld name="2 line title w bullets">
    <p:spTree>
      <p:nvGrpSpPr>
        <p:cNvPr id="22" name="Shape 22"/>
        <p:cNvGrpSpPr/>
        <p:nvPr/>
      </p:nvGrpSpPr>
      <p:grpSpPr>
        <a:xfrm>
          <a:off x="0" y="0"/>
          <a:ext cx="0" cy="0"/>
          <a:chOff x="0" y="0"/>
          <a:chExt cx="0" cy="0"/>
        </a:xfrm>
      </p:grpSpPr>
      <p:sp>
        <p:nvSpPr>
          <p:cNvPr id="23" name="Google Shape;23;p5"/>
          <p:cNvSpPr txBox="1"/>
          <p:nvPr>
            <p:ph type="ctrTitle"/>
          </p:nvPr>
        </p:nvSpPr>
        <p:spPr>
          <a:xfrm>
            <a:off x="510779" y="416571"/>
            <a:ext cx="8206637" cy="1225193"/>
          </a:xfrm>
          <a:prstGeom prst="rect">
            <a:avLst/>
          </a:prstGeom>
          <a:noFill/>
          <a:ln>
            <a:noFill/>
          </a:ln>
        </p:spPr>
        <p:txBody>
          <a:bodyPr anchorCtr="0" anchor="t" bIns="45700" lIns="0" spcFirstLastPara="1" rIns="91425" wrap="square" tIns="45700">
            <a:noAutofit/>
          </a:bodyPr>
          <a:lstStyle>
            <a:lvl1pPr lvl="0" marR="0" rtl="0" algn="l">
              <a:lnSpc>
                <a:spcPct val="90000"/>
              </a:lnSpc>
              <a:spcBef>
                <a:spcPts val="0"/>
              </a:spcBef>
              <a:spcAft>
                <a:spcPts val="0"/>
              </a:spcAft>
              <a:buClr>
                <a:srgbClr val="262626"/>
              </a:buClr>
              <a:buSzPts val="4000"/>
              <a:buFont typeface="Arial"/>
              <a:buNone/>
              <a:defRPr b="1" i="0" sz="4000" u="none" cap="none" strike="noStrik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 name="Google Shape;24;p5"/>
          <p:cNvSpPr txBox="1"/>
          <p:nvPr>
            <p:ph idx="1" type="body"/>
          </p:nvPr>
        </p:nvSpPr>
        <p:spPr>
          <a:xfrm>
            <a:off x="510779" y="1738745"/>
            <a:ext cx="8206637" cy="2494411"/>
          </a:xfrm>
          <a:prstGeom prst="rect">
            <a:avLst/>
          </a:prstGeom>
          <a:noFill/>
          <a:ln>
            <a:noFill/>
          </a:ln>
        </p:spPr>
        <p:txBody>
          <a:bodyPr anchorCtr="0" anchor="t" bIns="45700" lIns="0" spcFirstLastPara="1" rIns="91425" wrap="square" tIns="45700">
            <a:noAutofit/>
          </a:bodyPr>
          <a:lstStyle>
            <a:lvl1pPr indent="-228600" lvl="0" marL="457200" marR="0" rtl="0" algn="l">
              <a:spcBef>
                <a:spcPts val="600"/>
              </a:spcBef>
              <a:spcAft>
                <a:spcPts val="0"/>
              </a:spcAft>
              <a:buClr>
                <a:srgbClr val="D3002D"/>
              </a:buClr>
              <a:buSzPts val="2000"/>
              <a:buFont typeface="Arial"/>
              <a:buNone/>
              <a:defRPr b="0" i="0" sz="2000" u="none" cap="none" strike="noStrike">
                <a:solidFill>
                  <a:srgbClr val="595959"/>
                </a:solidFill>
                <a:latin typeface="Arial"/>
                <a:ea typeface="Arial"/>
                <a:cs typeface="Arial"/>
                <a:sym typeface="Arial"/>
              </a:defRPr>
            </a:lvl1pPr>
            <a:lvl2pPr indent="-330200" lvl="1" marL="914400" marR="0" rtl="0" algn="l">
              <a:spcBef>
                <a:spcPts val="0"/>
              </a:spcBef>
              <a:spcAft>
                <a:spcPts val="0"/>
              </a:spcAft>
              <a:buClr>
                <a:srgbClr val="262626"/>
              </a:buClr>
              <a:buSzPts val="1600"/>
              <a:buFont typeface="Arial"/>
              <a:buChar char="•"/>
              <a:defRPr b="0" i="0" sz="1600" u="none" cap="none" strike="noStrike">
                <a:solidFill>
                  <a:srgbClr val="595959"/>
                </a:solidFill>
                <a:latin typeface="Arial"/>
                <a:ea typeface="Arial"/>
                <a:cs typeface="Arial"/>
                <a:sym typeface="Arial"/>
              </a:defRPr>
            </a:lvl2pPr>
            <a:lvl3pPr indent="-330200" lvl="2" marL="1371600" marR="0" rtl="0" algn="l">
              <a:spcBef>
                <a:spcPts val="0"/>
              </a:spcBef>
              <a:spcAft>
                <a:spcPts val="0"/>
              </a:spcAft>
              <a:buClr>
                <a:srgbClr val="262626"/>
              </a:buClr>
              <a:buSzPts val="1600"/>
              <a:buFont typeface="Arial"/>
              <a:buChar char="•"/>
              <a:defRPr b="0" i="0" sz="1600" u="none" cap="none" strike="noStrike">
                <a:solidFill>
                  <a:srgbClr val="595959"/>
                </a:solidFill>
                <a:latin typeface="Arial"/>
                <a:ea typeface="Arial"/>
                <a:cs typeface="Arial"/>
                <a:sym typeface="Arial"/>
              </a:defRPr>
            </a:lvl3pPr>
            <a:lvl4pPr indent="-330200" lvl="3" marL="1828800" marR="0" rtl="0" algn="l">
              <a:spcBef>
                <a:spcPts val="0"/>
              </a:spcBef>
              <a:spcAft>
                <a:spcPts val="0"/>
              </a:spcAft>
              <a:buClr>
                <a:srgbClr val="262626"/>
              </a:buClr>
              <a:buSzPts val="1600"/>
              <a:buFont typeface="Arial"/>
              <a:buChar char="•"/>
              <a:defRPr b="0" i="0" sz="1600" u="none" cap="none" strike="noStrike">
                <a:solidFill>
                  <a:srgbClr val="595959"/>
                </a:solidFill>
                <a:latin typeface="Arial"/>
                <a:ea typeface="Arial"/>
                <a:cs typeface="Arial"/>
                <a:sym typeface="Arial"/>
              </a:defRPr>
            </a:lvl4pPr>
            <a:lvl5pPr indent="-355600" lvl="4" marL="2286000" marR="0" rtl="0" algn="l">
              <a:spcBef>
                <a:spcPts val="400"/>
              </a:spcBef>
              <a:spcAft>
                <a:spcPts val="0"/>
              </a:spcAft>
              <a:buClr>
                <a:srgbClr val="3F3F3F"/>
              </a:buClr>
              <a:buSzPts val="2000"/>
              <a:buFont typeface="Arial"/>
              <a:buChar char="»"/>
              <a:defRPr b="0" i="0" sz="2000" u="none" cap="none" strike="noStrike">
                <a:solidFill>
                  <a:srgbClr val="3F3F3F"/>
                </a:solidFill>
                <a:latin typeface="Century Gothic"/>
                <a:ea typeface="Century Gothic"/>
                <a:cs typeface="Century Gothic"/>
                <a:sym typeface="Century Gothic"/>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5" name="Google Shape;25;p5"/>
          <p:cNvSpPr txBox="1"/>
          <p:nvPr>
            <p:ph idx="12" type="sldNum"/>
          </p:nvPr>
        </p:nvSpPr>
        <p:spPr>
          <a:xfrm>
            <a:off x="8251984" y="4216451"/>
            <a:ext cx="548700" cy="393600"/>
          </a:xfrm>
          <a:prstGeom prst="rect">
            <a:avLst/>
          </a:prstGeom>
        </p:spPr>
        <p:txBody>
          <a:bodyPr anchorCtr="0" anchor="t" bIns="91425" lIns="91425" spcFirstLastPara="1" rIns="91425" wrap="square" tIns="91425">
            <a:noAutofit/>
          </a:bodyPr>
          <a:lstStyle>
            <a:lvl1pPr lvl="0" rtl="0">
              <a:buNone/>
              <a:defRPr>
                <a:solidFill>
                  <a:srgbClr val="595959"/>
                </a:solidFill>
              </a:defRPr>
            </a:lvl1pPr>
            <a:lvl2pPr lvl="1" rtl="0">
              <a:buNone/>
              <a:defRPr>
                <a:solidFill>
                  <a:srgbClr val="595959"/>
                </a:solidFill>
              </a:defRPr>
            </a:lvl2pPr>
            <a:lvl3pPr lvl="2" rtl="0">
              <a:buNone/>
              <a:defRPr>
                <a:solidFill>
                  <a:srgbClr val="595959"/>
                </a:solidFill>
              </a:defRPr>
            </a:lvl3pPr>
            <a:lvl4pPr lvl="3" rtl="0">
              <a:buNone/>
              <a:defRPr>
                <a:solidFill>
                  <a:srgbClr val="595959"/>
                </a:solidFill>
              </a:defRPr>
            </a:lvl4pPr>
            <a:lvl5pPr lvl="4" rtl="0">
              <a:buNone/>
              <a:defRPr>
                <a:solidFill>
                  <a:srgbClr val="595959"/>
                </a:solidFill>
              </a:defRPr>
            </a:lvl5pPr>
            <a:lvl6pPr lvl="5" rtl="0">
              <a:buNone/>
              <a:defRPr>
                <a:solidFill>
                  <a:srgbClr val="595959"/>
                </a:solidFill>
              </a:defRPr>
            </a:lvl6pPr>
            <a:lvl7pPr lvl="6" rtl="0">
              <a:buNone/>
              <a:defRPr>
                <a:solidFill>
                  <a:srgbClr val="595959"/>
                </a:solidFill>
              </a:defRPr>
            </a:lvl7pPr>
            <a:lvl8pPr lvl="7" rtl="0">
              <a:buNone/>
              <a:defRPr>
                <a:solidFill>
                  <a:srgbClr val="595959"/>
                </a:solidFill>
              </a:defRPr>
            </a:lvl8pPr>
            <a:lvl9pPr lvl="8" rtl="0">
              <a:buNone/>
              <a:defRPr>
                <a:solidFill>
                  <a:srgbClr val="595959"/>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 line title w 2 columns">
  <p:cSld name="1 line title w 2 columns">
    <p:spTree>
      <p:nvGrpSpPr>
        <p:cNvPr id="26" name="Shape 26"/>
        <p:cNvGrpSpPr/>
        <p:nvPr/>
      </p:nvGrpSpPr>
      <p:grpSpPr>
        <a:xfrm>
          <a:off x="0" y="0"/>
          <a:ext cx="0" cy="0"/>
          <a:chOff x="0" y="0"/>
          <a:chExt cx="0" cy="0"/>
        </a:xfrm>
      </p:grpSpPr>
      <p:sp>
        <p:nvSpPr>
          <p:cNvPr id="27" name="Google Shape;27;p6"/>
          <p:cNvSpPr txBox="1"/>
          <p:nvPr>
            <p:ph type="ctrTitle"/>
          </p:nvPr>
        </p:nvSpPr>
        <p:spPr>
          <a:xfrm>
            <a:off x="510779" y="349515"/>
            <a:ext cx="8196228" cy="661867"/>
          </a:xfrm>
          <a:prstGeom prst="rect">
            <a:avLst/>
          </a:prstGeom>
          <a:noFill/>
          <a:ln>
            <a:noFill/>
          </a:ln>
        </p:spPr>
        <p:txBody>
          <a:bodyPr anchorCtr="0" anchor="t" bIns="45700" lIns="0" spcFirstLastPara="1" rIns="91425" wrap="square" tIns="45700">
            <a:noAutofit/>
          </a:bodyPr>
          <a:lstStyle>
            <a:lvl1pPr lvl="0" marR="0" rtl="0" algn="l">
              <a:spcBef>
                <a:spcPts val="0"/>
              </a:spcBef>
              <a:spcAft>
                <a:spcPts val="0"/>
              </a:spcAft>
              <a:buClr>
                <a:srgbClr val="262626"/>
              </a:buClr>
              <a:buSzPts val="4000"/>
              <a:buFont typeface="Arial"/>
              <a:buNone/>
              <a:defRPr b="1" i="0" sz="4000" u="none" cap="none" strike="noStrik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 name="Google Shape;28;p6"/>
          <p:cNvSpPr txBox="1"/>
          <p:nvPr>
            <p:ph idx="1" type="body"/>
          </p:nvPr>
        </p:nvSpPr>
        <p:spPr>
          <a:xfrm>
            <a:off x="510940" y="1130768"/>
            <a:ext cx="3941728" cy="427919"/>
          </a:xfrm>
          <a:prstGeom prst="rect">
            <a:avLst/>
          </a:prstGeom>
          <a:noFill/>
          <a:ln>
            <a:noFill/>
          </a:ln>
        </p:spPr>
        <p:txBody>
          <a:bodyPr anchorCtr="0" anchor="b" bIns="45700" lIns="0" spcFirstLastPara="1" rIns="91425" wrap="square" tIns="45700">
            <a:noAutofit/>
          </a:bodyPr>
          <a:lstStyle>
            <a:lvl1pPr indent="-228600" lvl="0" marL="457200" marR="0" rtl="0" algn="l">
              <a:spcBef>
                <a:spcPts val="0"/>
              </a:spcBef>
              <a:spcAft>
                <a:spcPts val="0"/>
              </a:spcAft>
              <a:buClr>
                <a:srgbClr val="D3002D"/>
              </a:buClr>
              <a:buSzPts val="2000"/>
              <a:buFont typeface="Arial"/>
              <a:buNone/>
              <a:defRPr b="1" i="0" sz="2000" u="none" cap="none" strike="noStrike">
                <a:solidFill>
                  <a:srgbClr val="262626"/>
                </a:solidFill>
                <a:latin typeface="Arial"/>
                <a:ea typeface="Arial"/>
                <a:cs typeface="Arial"/>
                <a:sym typeface="Arial"/>
              </a:defRPr>
            </a:lvl1pPr>
            <a:lvl2pPr indent="-228600" lvl="1" marL="914400" marR="0" rtl="0" algn="l">
              <a:spcBef>
                <a:spcPts val="600"/>
              </a:spcBef>
              <a:spcAft>
                <a:spcPts val="0"/>
              </a:spcAft>
              <a:buClr>
                <a:srgbClr val="D3002D"/>
              </a:buClr>
              <a:buSzPts val="1600"/>
              <a:buFont typeface="Arial"/>
              <a:buNone/>
              <a:defRPr b="0" i="0" sz="1600" u="none" cap="none" strike="noStrike">
                <a:solidFill>
                  <a:srgbClr val="7F7F7F"/>
                </a:solidFill>
                <a:latin typeface="Arial"/>
                <a:ea typeface="Arial"/>
                <a:cs typeface="Arial"/>
                <a:sym typeface="Arial"/>
              </a:defRPr>
            </a:lvl2pPr>
            <a:lvl3pPr indent="-228600" lvl="2" marL="1371600" marR="0" rtl="0" algn="l">
              <a:spcBef>
                <a:spcPts val="600"/>
              </a:spcBef>
              <a:spcAft>
                <a:spcPts val="0"/>
              </a:spcAft>
              <a:buClr>
                <a:srgbClr val="D3002D"/>
              </a:buClr>
              <a:buSzPts val="1600"/>
              <a:buFont typeface="Arial"/>
              <a:buNone/>
              <a:defRPr b="0" i="0" sz="1600" u="none" cap="none" strike="noStrike">
                <a:solidFill>
                  <a:srgbClr val="7F7F7F"/>
                </a:solidFill>
                <a:latin typeface="Arial"/>
                <a:ea typeface="Arial"/>
                <a:cs typeface="Arial"/>
                <a:sym typeface="Arial"/>
              </a:defRPr>
            </a:lvl3pPr>
            <a:lvl4pPr indent="-228600" lvl="3" marL="1828800" marR="0" rtl="0" algn="l">
              <a:spcBef>
                <a:spcPts val="600"/>
              </a:spcBef>
              <a:spcAft>
                <a:spcPts val="0"/>
              </a:spcAft>
              <a:buClr>
                <a:srgbClr val="D3002D"/>
              </a:buClr>
              <a:buSzPts val="1600"/>
              <a:buFont typeface="Arial"/>
              <a:buNone/>
              <a:defRPr b="0" i="0" sz="1600" u="none" cap="none" strike="noStrike">
                <a:solidFill>
                  <a:srgbClr val="7F7F7F"/>
                </a:solidFill>
                <a:latin typeface="Arial"/>
                <a:ea typeface="Arial"/>
                <a:cs typeface="Arial"/>
                <a:sym typeface="Arial"/>
              </a:defRPr>
            </a:lvl4pPr>
            <a:lvl5pPr indent="-355600" lvl="4" marL="2286000" marR="0" rtl="0" algn="l">
              <a:spcBef>
                <a:spcPts val="600"/>
              </a:spcBef>
              <a:spcAft>
                <a:spcPts val="0"/>
              </a:spcAft>
              <a:buClr>
                <a:srgbClr val="3F3F3F"/>
              </a:buClr>
              <a:buSzPts val="2000"/>
              <a:buFont typeface="Arial"/>
              <a:buChar char="»"/>
              <a:defRPr b="0" i="0" sz="2000" u="none" cap="none" strike="noStrike">
                <a:solidFill>
                  <a:srgbClr val="3F3F3F"/>
                </a:solidFill>
                <a:latin typeface="Century Gothic"/>
                <a:ea typeface="Century Gothic"/>
                <a:cs typeface="Century Gothic"/>
                <a:sym typeface="Century Gothic"/>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9" name="Google Shape;29;p6"/>
          <p:cNvSpPr txBox="1"/>
          <p:nvPr>
            <p:ph idx="2" type="body"/>
          </p:nvPr>
        </p:nvSpPr>
        <p:spPr>
          <a:xfrm>
            <a:off x="4652533" y="1130768"/>
            <a:ext cx="4053776" cy="439229"/>
          </a:xfrm>
          <a:prstGeom prst="rect">
            <a:avLst/>
          </a:prstGeom>
          <a:noFill/>
          <a:ln>
            <a:noFill/>
          </a:ln>
        </p:spPr>
        <p:txBody>
          <a:bodyPr anchorCtr="0" anchor="b" bIns="45700" lIns="0" spcFirstLastPara="1" rIns="91425" wrap="square" tIns="45700">
            <a:noAutofit/>
          </a:bodyPr>
          <a:lstStyle>
            <a:lvl1pPr indent="-228600" lvl="0" marL="457200" marR="0" rtl="0" algn="l">
              <a:spcBef>
                <a:spcPts val="0"/>
              </a:spcBef>
              <a:spcAft>
                <a:spcPts val="0"/>
              </a:spcAft>
              <a:buClr>
                <a:srgbClr val="262626"/>
              </a:buClr>
              <a:buSzPts val="2000"/>
              <a:buFont typeface="Arial"/>
              <a:buNone/>
              <a:defRPr b="1" i="0" sz="2000" u="none" cap="none" strike="noStrike">
                <a:solidFill>
                  <a:srgbClr val="262626"/>
                </a:solidFill>
                <a:latin typeface="Arial"/>
                <a:ea typeface="Arial"/>
                <a:cs typeface="Arial"/>
                <a:sym typeface="Arial"/>
              </a:defRPr>
            </a:lvl1pPr>
            <a:lvl2pPr indent="-228600" lvl="1" marL="914400" marR="0" rtl="0" algn="l">
              <a:spcBef>
                <a:spcPts val="600"/>
              </a:spcBef>
              <a:spcAft>
                <a:spcPts val="0"/>
              </a:spcAft>
              <a:buClr>
                <a:srgbClr val="595959"/>
              </a:buClr>
              <a:buSzPts val="2000"/>
              <a:buFont typeface="Arial"/>
              <a:buNone/>
              <a:defRPr b="0" i="0" sz="2000" u="none" cap="none" strike="noStrike">
                <a:solidFill>
                  <a:srgbClr val="595959"/>
                </a:solidFill>
                <a:latin typeface="Arial"/>
                <a:ea typeface="Arial"/>
                <a:cs typeface="Arial"/>
                <a:sym typeface="Arial"/>
              </a:defRPr>
            </a:lvl2pPr>
            <a:lvl3pPr indent="-228600" lvl="2" marL="1371600" marR="0" rtl="0" algn="l">
              <a:spcBef>
                <a:spcPts val="600"/>
              </a:spcBef>
              <a:spcAft>
                <a:spcPts val="0"/>
              </a:spcAft>
              <a:buClr>
                <a:srgbClr val="595959"/>
              </a:buClr>
              <a:buSzPts val="2000"/>
              <a:buFont typeface="Arial"/>
              <a:buNone/>
              <a:defRPr b="0" i="0" sz="2000" u="none" cap="none" strike="noStrike">
                <a:solidFill>
                  <a:srgbClr val="595959"/>
                </a:solidFill>
                <a:latin typeface="Arial"/>
                <a:ea typeface="Arial"/>
                <a:cs typeface="Arial"/>
                <a:sym typeface="Arial"/>
              </a:defRPr>
            </a:lvl3pPr>
            <a:lvl4pPr indent="-228600" lvl="3" marL="1828800" marR="0" rtl="0" algn="l">
              <a:spcBef>
                <a:spcPts val="600"/>
              </a:spcBef>
              <a:spcAft>
                <a:spcPts val="0"/>
              </a:spcAft>
              <a:buClr>
                <a:srgbClr val="595959"/>
              </a:buClr>
              <a:buSzPts val="2000"/>
              <a:buFont typeface="Arial"/>
              <a:buNone/>
              <a:defRPr b="0" i="0" sz="2000" u="none" cap="none" strike="noStrike">
                <a:solidFill>
                  <a:srgbClr val="595959"/>
                </a:solidFill>
                <a:latin typeface="Arial"/>
                <a:ea typeface="Arial"/>
                <a:cs typeface="Arial"/>
                <a:sym typeface="Arial"/>
              </a:defRPr>
            </a:lvl4pPr>
            <a:lvl5pPr indent="-228600" lvl="4" marL="2286000" marR="0" rtl="0" algn="l">
              <a:spcBef>
                <a:spcPts val="600"/>
              </a:spcBef>
              <a:spcAft>
                <a:spcPts val="0"/>
              </a:spcAft>
              <a:buClr>
                <a:srgbClr val="595959"/>
              </a:buClr>
              <a:buSzPts val="2000"/>
              <a:buFont typeface="Arial"/>
              <a:buNone/>
              <a:defRPr b="0" i="0" sz="2000" u="none" cap="none" strike="noStrike">
                <a:solidFill>
                  <a:srgbClr val="595959"/>
                </a:solidFill>
                <a:latin typeface="Arial"/>
                <a:ea typeface="Arial"/>
                <a:cs typeface="Arial"/>
                <a:sym typeface="Arial"/>
              </a:defRPr>
            </a:lvl5pPr>
            <a:lvl6pPr indent="-355600" lvl="5" marL="2743200" marR="0" rtl="0" algn="l">
              <a:spcBef>
                <a:spcPts val="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6"/>
          <p:cNvSpPr txBox="1"/>
          <p:nvPr>
            <p:ph idx="3" type="body"/>
          </p:nvPr>
        </p:nvSpPr>
        <p:spPr>
          <a:xfrm>
            <a:off x="510779" y="1625241"/>
            <a:ext cx="3941889" cy="2579613"/>
          </a:xfrm>
          <a:prstGeom prst="rect">
            <a:avLst/>
          </a:prstGeom>
          <a:noFill/>
          <a:ln>
            <a:noFill/>
          </a:ln>
        </p:spPr>
        <p:txBody>
          <a:bodyPr anchorCtr="0" anchor="t" bIns="45700" lIns="0" spcFirstLastPara="1" rIns="91425" wrap="square" tIns="45700">
            <a:noAutofit/>
          </a:bodyPr>
          <a:lstStyle>
            <a:lvl1pPr indent="-330200" lvl="0" marL="457200" marR="0" rtl="0" algn="l">
              <a:spcBef>
                <a:spcPts val="600"/>
              </a:spcBef>
              <a:spcAft>
                <a:spcPts val="0"/>
              </a:spcAft>
              <a:buClr>
                <a:srgbClr val="262626"/>
              </a:buClr>
              <a:buSzPts val="1600"/>
              <a:buFont typeface="Arial"/>
              <a:buChar char="•"/>
              <a:defRPr b="0" i="0" sz="1600" u="none" cap="none" strike="noStrike">
                <a:solidFill>
                  <a:srgbClr val="595959"/>
                </a:solidFill>
                <a:latin typeface="Arial"/>
                <a:ea typeface="Arial"/>
                <a:cs typeface="Arial"/>
                <a:sym typeface="Arial"/>
              </a:defRPr>
            </a:lvl1pPr>
            <a:lvl2pPr indent="-317500" lvl="1" marL="914400" marR="0" rtl="0" algn="l">
              <a:spcBef>
                <a:spcPts val="0"/>
              </a:spcBef>
              <a:spcAft>
                <a:spcPts val="0"/>
              </a:spcAft>
              <a:buClr>
                <a:srgbClr val="262626"/>
              </a:buClr>
              <a:buSzPts val="1400"/>
              <a:buFont typeface="Arial"/>
              <a:buChar char="•"/>
              <a:defRPr b="0" i="0" sz="1400" u="none" cap="none" strike="noStrike">
                <a:solidFill>
                  <a:srgbClr val="595959"/>
                </a:solidFill>
                <a:latin typeface="Arial"/>
                <a:ea typeface="Arial"/>
                <a:cs typeface="Arial"/>
                <a:sym typeface="Arial"/>
              </a:defRPr>
            </a:lvl2pPr>
            <a:lvl3pPr indent="-317500" lvl="2" marL="1371600" marR="0" rtl="0" algn="l">
              <a:spcBef>
                <a:spcPts val="0"/>
              </a:spcBef>
              <a:spcAft>
                <a:spcPts val="0"/>
              </a:spcAft>
              <a:buClr>
                <a:srgbClr val="262626"/>
              </a:buClr>
              <a:buSzPts val="1400"/>
              <a:buFont typeface="Arial"/>
              <a:buChar char="•"/>
              <a:defRPr b="0" i="0" sz="1400" u="none" cap="none" strike="noStrike">
                <a:solidFill>
                  <a:srgbClr val="595959"/>
                </a:solidFill>
                <a:latin typeface="Arial"/>
                <a:ea typeface="Arial"/>
                <a:cs typeface="Arial"/>
                <a:sym typeface="Arial"/>
              </a:defRPr>
            </a:lvl3pPr>
            <a:lvl4pPr indent="-317500" lvl="3" marL="1828800" marR="0" rtl="0" algn="l">
              <a:spcBef>
                <a:spcPts val="0"/>
              </a:spcBef>
              <a:spcAft>
                <a:spcPts val="0"/>
              </a:spcAft>
              <a:buClr>
                <a:srgbClr val="262626"/>
              </a:buClr>
              <a:buSzPts val="1400"/>
              <a:buFont typeface="Arial"/>
              <a:buChar char="•"/>
              <a:defRPr b="0" i="0" sz="1400" u="none" cap="none" strike="noStrike">
                <a:solidFill>
                  <a:srgbClr val="595959"/>
                </a:solidFill>
                <a:latin typeface="Arial"/>
                <a:ea typeface="Arial"/>
                <a:cs typeface="Arial"/>
                <a:sym typeface="Arial"/>
              </a:defRPr>
            </a:lvl4pPr>
            <a:lvl5pPr indent="-317500" lvl="4" marL="2286000" marR="0" rtl="0" algn="l">
              <a:spcBef>
                <a:spcPts val="0"/>
              </a:spcBef>
              <a:spcAft>
                <a:spcPts val="0"/>
              </a:spcAft>
              <a:buClr>
                <a:srgbClr val="262626"/>
              </a:buClr>
              <a:buSzPts val="1400"/>
              <a:buFont typeface="Arial"/>
              <a:buChar char="•"/>
              <a:defRPr b="0" i="0" sz="1400" u="none" cap="none" strike="noStrike">
                <a:solidFill>
                  <a:srgbClr val="595959"/>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 name="Google Shape;31;p6"/>
          <p:cNvSpPr txBox="1"/>
          <p:nvPr>
            <p:ph idx="4" type="body"/>
          </p:nvPr>
        </p:nvSpPr>
        <p:spPr>
          <a:xfrm>
            <a:off x="4652532" y="1625242"/>
            <a:ext cx="4054475" cy="2579612"/>
          </a:xfrm>
          <a:prstGeom prst="rect">
            <a:avLst/>
          </a:prstGeom>
          <a:noFill/>
          <a:ln>
            <a:noFill/>
          </a:ln>
        </p:spPr>
        <p:txBody>
          <a:bodyPr anchorCtr="0" anchor="t" bIns="45700" lIns="0" spcFirstLastPara="1" rIns="91425" wrap="square" tIns="45700">
            <a:noAutofit/>
          </a:bodyPr>
          <a:lstStyle>
            <a:lvl1pPr indent="-330200" lvl="0" marL="457200" marR="0" rtl="0" algn="l">
              <a:spcBef>
                <a:spcPts val="600"/>
              </a:spcBef>
              <a:spcAft>
                <a:spcPts val="0"/>
              </a:spcAft>
              <a:buClr>
                <a:srgbClr val="262626"/>
              </a:buClr>
              <a:buSzPts val="1600"/>
              <a:buFont typeface="Arial"/>
              <a:buChar char="•"/>
              <a:defRPr b="0" i="0" sz="1600" u="none" cap="none" strike="noStrike">
                <a:solidFill>
                  <a:srgbClr val="595959"/>
                </a:solidFill>
                <a:latin typeface="Arial"/>
                <a:ea typeface="Arial"/>
                <a:cs typeface="Arial"/>
                <a:sym typeface="Arial"/>
              </a:defRPr>
            </a:lvl1pPr>
            <a:lvl2pPr indent="-317500" lvl="1" marL="914400" marR="0" rtl="0" algn="l">
              <a:spcBef>
                <a:spcPts val="0"/>
              </a:spcBef>
              <a:spcAft>
                <a:spcPts val="0"/>
              </a:spcAft>
              <a:buClr>
                <a:srgbClr val="262626"/>
              </a:buClr>
              <a:buSzPts val="1400"/>
              <a:buFont typeface="Arial"/>
              <a:buChar char="•"/>
              <a:defRPr b="0" i="0" sz="1400" u="none" cap="none" strike="noStrike">
                <a:solidFill>
                  <a:srgbClr val="595959"/>
                </a:solidFill>
                <a:latin typeface="Arial"/>
                <a:ea typeface="Arial"/>
                <a:cs typeface="Arial"/>
                <a:sym typeface="Arial"/>
              </a:defRPr>
            </a:lvl2pPr>
            <a:lvl3pPr indent="-317500" lvl="2" marL="1371600" marR="0" rtl="0" algn="l">
              <a:spcBef>
                <a:spcPts val="0"/>
              </a:spcBef>
              <a:spcAft>
                <a:spcPts val="0"/>
              </a:spcAft>
              <a:buClr>
                <a:srgbClr val="262626"/>
              </a:buClr>
              <a:buSzPts val="1400"/>
              <a:buFont typeface="Arial"/>
              <a:buChar char="•"/>
              <a:defRPr b="0" i="0" sz="1400" u="none" cap="none" strike="noStrike">
                <a:solidFill>
                  <a:srgbClr val="595959"/>
                </a:solidFill>
                <a:latin typeface="Arial"/>
                <a:ea typeface="Arial"/>
                <a:cs typeface="Arial"/>
                <a:sym typeface="Arial"/>
              </a:defRPr>
            </a:lvl3pPr>
            <a:lvl4pPr indent="-317500" lvl="3" marL="1828800" marR="0" rtl="0" algn="l">
              <a:spcBef>
                <a:spcPts val="0"/>
              </a:spcBef>
              <a:spcAft>
                <a:spcPts val="0"/>
              </a:spcAft>
              <a:buClr>
                <a:srgbClr val="262626"/>
              </a:buClr>
              <a:buSzPts val="1400"/>
              <a:buFont typeface="Arial"/>
              <a:buChar char="•"/>
              <a:defRPr b="0" i="0" sz="1400" u="none" cap="none" strike="noStrike">
                <a:solidFill>
                  <a:srgbClr val="595959"/>
                </a:solidFill>
                <a:latin typeface="Arial"/>
                <a:ea typeface="Arial"/>
                <a:cs typeface="Arial"/>
                <a:sym typeface="Arial"/>
              </a:defRPr>
            </a:lvl4pPr>
            <a:lvl5pPr indent="-317500" lvl="4" marL="2286000" marR="0" rtl="0" algn="l">
              <a:spcBef>
                <a:spcPts val="0"/>
              </a:spcBef>
              <a:spcAft>
                <a:spcPts val="0"/>
              </a:spcAft>
              <a:buClr>
                <a:srgbClr val="262626"/>
              </a:buClr>
              <a:buSzPts val="1400"/>
              <a:buFont typeface="Arial"/>
              <a:buChar char="•"/>
              <a:defRPr b="0" i="0" sz="1400" u="none" cap="none" strike="noStrike">
                <a:solidFill>
                  <a:srgbClr val="595959"/>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 name="Google Shape;32;p6"/>
          <p:cNvSpPr txBox="1"/>
          <p:nvPr>
            <p:ph idx="12" type="sldNum"/>
          </p:nvPr>
        </p:nvSpPr>
        <p:spPr>
          <a:xfrm>
            <a:off x="8251984" y="4216451"/>
            <a:ext cx="548700" cy="393600"/>
          </a:xfrm>
          <a:prstGeom prst="rect">
            <a:avLst/>
          </a:prstGeom>
        </p:spPr>
        <p:txBody>
          <a:bodyPr anchorCtr="0" anchor="t" bIns="91425" lIns="91425" spcFirstLastPara="1" rIns="91425" wrap="square" tIns="91425">
            <a:noAutofit/>
          </a:bodyPr>
          <a:lstStyle>
            <a:lvl1pPr lvl="0" rtl="0">
              <a:buNone/>
              <a:defRPr>
                <a:solidFill>
                  <a:srgbClr val="595959"/>
                </a:solidFill>
              </a:defRPr>
            </a:lvl1pPr>
            <a:lvl2pPr lvl="1" rtl="0">
              <a:buNone/>
              <a:defRPr>
                <a:solidFill>
                  <a:srgbClr val="595959"/>
                </a:solidFill>
              </a:defRPr>
            </a:lvl2pPr>
            <a:lvl3pPr lvl="2" rtl="0">
              <a:buNone/>
              <a:defRPr>
                <a:solidFill>
                  <a:srgbClr val="595959"/>
                </a:solidFill>
              </a:defRPr>
            </a:lvl3pPr>
            <a:lvl4pPr lvl="3" rtl="0">
              <a:buNone/>
              <a:defRPr>
                <a:solidFill>
                  <a:srgbClr val="595959"/>
                </a:solidFill>
              </a:defRPr>
            </a:lvl4pPr>
            <a:lvl5pPr lvl="4" rtl="0">
              <a:buNone/>
              <a:defRPr>
                <a:solidFill>
                  <a:srgbClr val="595959"/>
                </a:solidFill>
              </a:defRPr>
            </a:lvl5pPr>
            <a:lvl6pPr lvl="5" rtl="0">
              <a:buNone/>
              <a:defRPr>
                <a:solidFill>
                  <a:srgbClr val="595959"/>
                </a:solidFill>
              </a:defRPr>
            </a:lvl6pPr>
            <a:lvl7pPr lvl="6" rtl="0">
              <a:buNone/>
              <a:defRPr>
                <a:solidFill>
                  <a:srgbClr val="595959"/>
                </a:solidFill>
              </a:defRPr>
            </a:lvl7pPr>
            <a:lvl8pPr lvl="7" rtl="0">
              <a:buNone/>
              <a:defRPr>
                <a:solidFill>
                  <a:srgbClr val="595959"/>
                </a:solidFill>
              </a:defRPr>
            </a:lvl8pPr>
            <a:lvl9pPr lvl="8" rtl="0">
              <a:buNone/>
              <a:defRPr>
                <a:solidFill>
                  <a:srgbClr val="595959"/>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0" y="0"/>
            <a:ext cx="9144000" cy="5143500"/>
          </a:xfrm>
          <a:prstGeom prst="rect">
            <a:avLst/>
          </a:prstGeom>
          <a:noFill/>
          <a:ln>
            <a:noFill/>
          </a:ln>
        </p:spPr>
      </p:pic>
      <p:sp>
        <p:nvSpPr>
          <p:cNvPr id="11" name="Google Shape;11;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1">
            <a:alphaModFix/>
          </a:blip>
          <a:srcRect b="0" l="0" r="0" t="0"/>
          <a:stretch/>
        </p:blipFill>
        <p:spPr>
          <a:xfrm>
            <a:off x="0" y="0"/>
            <a:ext cx="9144000" cy="5143500"/>
          </a:xfrm>
          <a:prstGeom prst="rect">
            <a:avLst/>
          </a:prstGeom>
          <a:noFill/>
          <a:ln>
            <a:noFill/>
          </a:ln>
        </p:spPr>
      </p:pic>
      <p:sp>
        <p:nvSpPr>
          <p:cNvPr id="17" name="Google Shape;17;p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mailto:anaoprea@google.com" TargetMode="External"/><Relationship Id="rId4" Type="http://schemas.openxmlformats.org/officeDocument/2006/relationships/hyperlink" Target="https://twitter.com/0xa6ea" TargetMode="External"/><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 name="Shape 36"/>
        <p:cNvGrpSpPr/>
        <p:nvPr/>
      </p:nvGrpSpPr>
      <p:grpSpPr>
        <a:xfrm>
          <a:off x="0" y="0"/>
          <a:ext cx="0" cy="0"/>
          <a:chOff x="0" y="0"/>
          <a:chExt cx="0" cy="0"/>
        </a:xfrm>
      </p:grpSpPr>
      <p:sp>
        <p:nvSpPr>
          <p:cNvPr id="37" name="Google Shape;37;p7"/>
          <p:cNvSpPr txBox="1"/>
          <p:nvPr>
            <p:ph idx="1" type="subTitle"/>
          </p:nvPr>
        </p:nvSpPr>
        <p:spPr>
          <a:xfrm>
            <a:off x="463341" y="2125164"/>
            <a:ext cx="8169022" cy="1371808"/>
          </a:xfrm>
          <a:prstGeom prst="rect">
            <a:avLst/>
          </a:prstGeom>
          <a:noFill/>
          <a:ln>
            <a:noFill/>
          </a:ln>
        </p:spPr>
        <p:txBody>
          <a:bodyPr anchorCtr="0" anchor="ctr" bIns="45700" lIns="91425" spcFirstLastPara="1" rIns="91425" wrap="square" tIns="45700">
            <a:noAutofit/>
          </a:bodyPr>
          <a:lstStyle/>
          <a:p>
            <a:pPr indent="0" lvl="0" marL="0" rtl="0" algn="l">
              <a:spcBef>
                <a:spcPts val="640"/>
              </a:spcBef>
              <a:spcAft>
                <a:spcPts val="0"/>
              </a:spcAft>
              <a:buClr>
                <a:schemeClr val="dk1"/>
              </a:buClr>
              <a:buSzPts val="1100"/>
              <a:buFont typeface="Arial"/>
              <a:buNone/>
            </a:pPr>
            <a:r>
              <a:rPr lang="en-US"/>
              <a:t>Security </a:t>
            </a:r>
            <a:r>
              <a:rPr lang="en-US"/>
              <a:t>by design</a:t>
            </a:r>
            <a:endParaRPr/>
          </a:p>
          <a:p>
            <a:pPr indent="0" lvl="0" marL="0" rtl="0" algn="r">
              <a:spcBef>
                <a:spcPts val="640"/>
              </a:spcBef>
              <a:spcAft>
                <a:spcPts val="0"/>
              </a:spcAft>
              <a:buClr>
                <a:schemeClr val="dk1"/>
              </a:buClr>
              <a:buSzPts val="1100"/>
              <a:buFont typeface="Arial"/>
              <a:buNone/>
            </a:pPr>
            <a:r>
              <a:rPr lang="en-US" sz="2400"/>
              <a:t>Ana Oprea-Oehlmann</a:t>
            </a:r>
            <a:endParaRPr sz="2400"/>
          </a:p>
          <a:p>
            <a:pPr indent="0" lvl="0" marL="0" rtl="0" algn="r">
              <a:spcBef>
                <a:spcPts val="640"/>
              </a:spcBef>
              <a:spcAft>
                <a:spcPts val="0"/>
              </a:spcAft>
              <a:buClr>
                <a:schemeClr val="dk1"/>
              </a:buClr>
              <a:buSzPts val="1100"/>
              <a:buNone/>
            </a:pPr>
            <a:r>
              <a:rPr lang="en-US" sz="2400"/>
              <a:t>2019-11-06 Berlin</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 name="Shape 42"/>
        <p:cNvGrpSpPr/>
        <p:nvPr/>
      </p:nvGrpSpPr>
      <p:grpSpPr>
        <a:xfrm>
          <a:off x="0" y="0"/>
          <a:ext cx="0" cy="0"/>
          <a:chOff x="0" y="0"/>
          <a:chExt cx="0" cy="0"/>
        </a:xfrm>
      </p:grpSpPr>
      <p:sp>
        <p:nvSpPr>
          <p:cNvPr id="43" name="Google Shape;43;p8"/>
          <p:cNvSpPr txBox="1"/>
          <p:nvPr>
            <p:ph type="ctrTitle"/>
          </p:nvPr>
        </p:nvSpPr>
        <p:spPr>
          <a:xfrm>
            <a:off x="510779" y="349515"/>
            <a:ext cx="8196300" cy="661800"/>
          </a:xfrm>
          <a:prstGeom prst="rect">
            <a:avLst/>
          </a:prstGeom>
        </p:spPr>
        <p:txBody>
          <a:bodyPr anchorCtr="0" anchor="t" bIns="45700" lIns="0" spcFirstLastPara="1" rIns="91425" wrap="square" tIns="45700">
            <a:noAutofit/>
          </a:bodyPr>
          <a:lstStyle/>
          <a:p>
            <a:pPr indent="0" lvl="0" marL="0" rtl="0" algn="l">
              <a:spcBef>
                <a:spcPts val="0"/>
              </a:spcBef>
              <a:spcAft>
                <a:spcPts val="0"/>
              </a:spcAft>
              <a:buNone/>
            </a:pPr>
            <a:r>
              <a:rPr lang="en-US"/>
              <a:t>Security &amp; Reliability</a:t>
            </a:r>
            <a:endParaRPr/>
          </a:p>
        </p:txBody>
      </p:sp>
      <p:sp>
        <p:nvSpPr>
          <p:cNvPr id="44" name="Google Shape;44;p8"/>
          <p:cNvSpPr txBox="1"/>
          <p:nvPr>
            <p:ph idx="12" type="sldNum"/>
          </p:nvPr>
        </p:nvSpPr>
        <p:spPr>
          <a:xfrm>
            <a:off x="8251984" y="42164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45" name="Google Shape;45;p8"/>
          <p:cNvSpPr txBox="1"/>
          <p:nvPr>
            <p:ph idx="3" type="body"/>
          </p:nvPr>
        </p:nvSpPr>
        <p:spPr>
          <a:xfrm>
            <a:off x="510779" y="1625241"/>
            <a:ext cx="3942000" cy="2579700"/>
          </a:xfrm>
          <a:prstGeom prst="rect">
            <a:avLst/>
          </a:prstGeom>
        </p:spPr>
        <p:txBody>
          <a:bodyPr anchorCtr="0" anchor="t" bIns="45700" lIns="0" spcFirstLastPara="1" rIns="91425" wrap="square" tIns="45700">
            <a:noAutofit/>
          </a:bodyPr>
          <a:lstStyle/>
          <a:p>
            <a:pPr indent="-330200" lvl="0" marL="457200" rtl="0" algn="l">
              <a:spcBef>
                <a:spcPts val="600"/>
              </a:spcBef>
              <a:spcAft>
                <a:spcPts val="0"/>
              </a:spcAft>
              <a:buSzPts val="1600"/>
              <a:buChar char="•"/>
            </a:pPr>
            <a:r>
              <a:rPr lang="en-US"/>
              <a:t>C</a:t>
            </a:r>
            <a:r>
              <a:rPr lang="en-US"/>
              <a:t>ommon properties</a:t>
            </a:r>
            <a:endParaRPr/>
          </a:p>
          <a:p>
            <a:pPr indent="-330200" lvl="0" marL="457200" rtl="0" algn="l">
              <a:spcBef>
                <a:spcPts val="0"/>
              </a:spcBef>
              <a:spcAft>
                <a:spcPts val="0"/>
              </a:spcAft>
              <a:buSzPts val="1600"/>
              <a:buChar char="•"/>
            </a:pPr>
            <a:r>
              <a:rPr lang="en-US"/>
              <a:t>Different design considerations</a:t>
            </a:r>
            <a:endParaRPr/>
          </a:p>
        </p:txBody>
      </p:sp>
      <p:pic>
        <p:nvPicPr>
          <p:cNvPr id="46" name="Google Shape;46;p8"/>
          <p:cNvPicPr preferRelativeResize="0"/>
          <p:nvPr/>
        </p:nvPicPr>
        <p:blipFill>
          <a:blip r:embed="rId3">
            <a:alphaModFix/>
          </a:blip>
          <a:stretch>
            <a:fillRect/>
          </a:stretch>
        </p:blipFill>
        <p:spPr>
          <a:xfrm>
            <a:off x="5142688" y="1142275"/>
            <a:ext cx="3074173" cy="30741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 name="Shape 50"/>
        <p:cNvGrpSpPr/>
        <p:nvPr/>
      </p:nvGrpSpPr>
      <p:grpSpPr>
        <a:xfrm>
          <a:off x="0" y="0"/>
          <a:ext cx="0" cy="0"/>
          <a:chOff x="0" y="0"/>
          <a:chExt cx="0" cy="0"/>
        </a:xfrm>
      </p:grpSpPr>
      <p:sp>
        <p:nvSpPr>
          <p:cNvPr id="51" name="Google Shape;51;p9"/>
          <p:cNvSpPr txBox="1"/>
          <p:nvPr>
            <p:ph type="ctrTitle"/>
          </p:nvPr>
        </p:nvSpPr>
        <p:spPr>
          <a:xfrm>
            <a:off x="510779" y="349515"/>
            <a:ext cx="8196228" cy="661867"/>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Clr>
                <a:schemeClr val="dk1"/>
              </a:buClr>
              <a:buSzPts val="1100"/>
              <a:buFont typeface="Arial"/>
              <a:buNone/>
            </a:pPr>
            <a:r>
              <a:rPr lang="en-US"/>
              <a:t>Managing</a:t>
            </a:r>
            <a:r>
              <a:rPr lang="en-US"/>
              <a:t> Security Risk</a:t>
            </a:r>
            <a:endParaRPr/>
          </a:p>
        </p:txBody>
      </p:sp>
      <p:sp>
        <p:nvSpPr>
          <p:cNvPr id="52" name="Google Shape;52;p9"/>
          <p:cNvSpPr txBox="1"/>
          <p:nvPr>
            <p:ph idx="1" type="body"/>
          </p:nvPr>
        </p:nvSpPr>
        <p:spPr>
          <a:xfrm>
            <a:off x="510940" y="1130768"/>
            <a:ext cx="3941728" cy="427919"/>
          </a:xfrm>
          <a:prstGeom prst="rect">
            <a:avLst/>
          </a:prstGeom>
          <a:noFill/>
          <a:ln>
            <a:noFill/>
          </a:ln>
        </p:spPr>
        <p:txBody>
          <a:bodyPr anchorCtr="0" anchor="b" bIns="45700" lIns="0" spcFirstLastPara="1" rIns="91425" wrap="square" tIns="45700">
            <a:noAutofit/>
          </a:bodyPr>
          <a:lstStyle/>
          <a:p>
            <a:pPr indent="0" lvl="0" marL="0" rtl="0" algn="l">
              <a:spcBef>
                <a:spcPts val="0"/>
              </a:spcBef>
              <a:spcAft>
                <a:spcPts val="0"/>
              </a:spcAft>
              <a:buClr>
                <a:srgbClr val="D3002D"/>
              </a:buClr>
              <a:buSzPts val="2000"/>
              <a:buFont typeface="Arial"/>
              <a:buNone/>
            </a:pPr>
            <a:r>
              <a:rPr lang="en-US"/>
              <a:t>Understanding Adversaries</a:t>
            </a:r>
            <a:endParaRPr/>
          </a:p>
        </p:txBody>
      </p:sp>
      <p:sp>
        <p:nvSpPr>
          <p:cNvPr id="53" name="Google Shape;53;p9"/>
          <p:cNvSpPr txBox="1"/>
          <p:nvPr>
            <p:ph idx="3" type="body"/>
          </p:nvPr>
        </p:nvSpPr>
        <p:spPr>
          <a:xfrm>
            <a:off x="510779" y="1625241"/>
            <a:ext cx="3941889" cy="2579613"/>
          </a:xfrm>
          <a:prstGeom prst="rect">
            <a:avLst/>
          </a:prstGeom>
          <a:noFill/>
          <a:ln>
            <a:noFill/>
          </a:ln>
        </p:spPr>
        <p:txBody>
          <a:bodyPr anchorCtr="0" anchor="t" bIns="45700" lIns="0" spcFirstLastPara="1" rIns="91425" wrap="square" tIns="45700">
            <a:noAutofit/>
          </a:bodyPr>
          <a:lstStyle/>
          <a:p>
            <a:pPr indent="-330200" lvl="0" marL="457200" rtl="0" algn="l">
              <a:spcBef>
                <a:spcPts val="600"/>
              </a:spcBef>
              <a:spcAft>
                <a:spcPts val="0"/>
              </a:spcAft>
              <a:buSzPts val="1600"/>
              <a:buChar char="•"/>
            </a:pPr>
            <a:r>
              <a:rPr lang="en-US"/>
              <a:t>Actor / Role</a:t>
            </a:r>
            <a:endParaRPr/>
          </a:p>
          <a:p>
            <a:pPr indent="-330200" lvl="0" marL="457200" rtl="0" algn="l">
              <a:spcBef>
                <a:spcPts val="0"/>
              </a:spcBef>
              <a:spcAft>
                <a:spcPts val="0"/>
              </a:spcAft>
              <a:buSzPts val="1600"/>
              <a:buChar char="•"/>
            </a:pPr>
            <a:r>
              <a:rPr lang="en-US"/>
              <a:t>Motive</a:t>
            </a:r>
            <a:endParaRPr/>
          </a:p>
          <a:p>
            <a:pPr indent="-330200" lvl="0" marL="457200" rtl="0" algn="l">
              <a:spcBef>
                <a:spcPts val="0"/>
              </a:spcBef>
              <a:spcAft>
                <a:spcPts val="0"/>
              </a:spcAft>
              <a:buSzPts val="1600"/>
              <a:buChar char="•"/>
            </a:pPr>
            <a:r>
              <a:rPr lang="en-US"/>
              <a:t>Actions</a:t>
            </a:r>
            <a:endParaRPr/>
          </a:p>
          <a:p>
            <a:pPr indent="-330200" lvl="0" marL="457200" rtl="0" algn="l">
              <a:spcBef>
                <a:spcPts val="0"/>
              </a:spcBef>
              <a:spcAft>
                <a:spcPts val="0"/>
              </a:spcAft>
              <a:buSzPts val="1600"/>
              <a:buChar char="•"/>
            </a:pPr>
            <a:r>
              <a:rPr lang="en-US"/>
              <a:t>Target</a:t>
            </a:r>
            <a:endParaRPr/>
          </a:p>
        </p:txBody>
      </p:sp>
      <p:sp>
        <p:nvSpPr>
          <p:cNvPr id="54" name="Google Shape;54;p9"/>
          <p:cNvSpPr txBox="1"/>
          <p:nvPr>
            <p:ph idx="12" type="sldNum"/>
          </p:nvPr>
        </p:nvSpPr>
        <p:spPr>
          <a:xfrm>
            <a:off x="8251984" y="42164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55" name="Google Shape;55;p9"/>
          <p:cNvPicPr preferRelativeResize="0"/>
          <p:nvPr/>
        </p:nvPicPr>
        <p:blipFill>
          <a:blip r:embed="rId3">
            <a:alphaModFix/>
          </a:blip>
          <a:stretch>
            <a:fillRect/>
          </a:stretch>
        </p:blipFill>
        <p:spPr>
          <a:xfrm>
            <a:off x="5531837" y="1130775"/>
            <a:ext cx="2295861" cy="30611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0"/>
          <p:cNvSpPr txBox="1"/>
          <p:nvPr>
            <p:ph type="ctrTitle"/>
          </p:nvPr>
        </p:nvSpPr>
        <p:spPr>
          <a:xfrm>
            <a:off x="510779" y="349515"/>
            <a:ext cx="8196300" cy="661800"/>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Clr>
                <a:schemeClr val="dk1"/>
              </a:buClr>
              <a:buSzPts val="1100"/>
              <a:buFont typeface="Arial"/>
              <a:buNone/>
            </a:pPr>
            <a:r>
              <a:rPr lang="en-US"/>
              <a:t>Managing</a:t>
            </a:r>
            <a:r>
              <a:rPr lang="en-US"/>
              <a:t> Security Risk</a:t>
            </a:r>
            <a:endParaRPr/>
          </a:p>
        </p:txBody>
      </p:sp>
      <p:sp>
        <p:nvSpPr>
          <p:cNvPr id="61" name="Google Shape;61;p10"/>
          <p:cNvSpPr txBox="1"/>
          <p:nvPr>
            <p:ph idx="1" type="body"/>
          </p:nvPr>
        </p:nvSpPr>
        <p:spPr>
          <a:xfrm>
            <a:off x="510940" y="1130768"/>
            <a:ext cx="3941700" cy="427800"/>
          </a:xfrm>
          <a:prstGeom prst="rect">
            <a:avLst/>
          </a:prstGeom>
          <a:noFill/>
          <a:ln>
            <a:noFill/>
          </a:ln>
        </p:spPr>
        <p:txBody>
          <a:bodyPr anchorCtr="0" anchor="b" bIns="45700" lIns="0" spcFirstLastPara="1" rIns="91425" wrap="square" tIns="45700">
            <a:noAutofit/>
          </a:bodyPr>
          <a:lstStyle/>
          <a:p>
            <a:pPr indent="0" lvl="0" marL="0" rtl="0" algn="l">
              <a:spcBef>
                <a:spcPts val="0"/>
              </a:spcBef>
              <a:spcAft>
                <a:spcPts val="0"/>
              </a:spcAft>
              <a:buClr>
                <a:srgbClr val="D3002D"/>
              </a:buClr>
              <a:buSzPts val="2000"/>
              <a:buFont typeface="Arial"/>
              <a:buNone/>
            </a:pPr>
            <a:r>
              <a:rPr lang="en-US"/>
              <a:t>D</a:t>
            </a:r>
            <a:r>
              <a:rPr lang="en-US"/>
              <a:t>esign strategies</a:t>
            </a:r>
            <a:endParaRPr/>
          </a:p>
        </p:txBody>
      </p:sp>
      <p:sp>
        <p:nvSpPr>
          <p:cNvPr id="62" name="Google Shape;62;p10"/>
          <p:cNvSpPr txBox="1"/>
          <p:nvPr>
            <p:ph idx="3" type="body"/>
          </p:nvPr>
        </p:nvSpPr>
        <p:spPr>
          <a:xfrm>
            <a:off x="510779" y="1625241"/>
            <a:ext cx="3942000" cy="2579700"/>
          </a:xfrm>
          <a:prstGeom prst="rect">
            <a:avLst/>
          </a:prstGeom>
          <a:noFill/>
          <a:ln>
            <a:noFill/>
          </a:ln>
        </p:spPr>
        <p:txBody>
          <a:bodyPr anchorCtr="0" anchor="t" bIns="45700" lIns="0" spcFirstLastPara="1" rIns="91425" wrap="square" tIns="45700">
            <a:noAutofit/>
          </a:bodyPr>
          <a:lstStyle/>
          <a:p>
            <a:pPr indent="-330200" lvl="0" marL="457200" rtl="0" algn="l">
              <a:spcBef>
                <a:spcPts val="600"/>
              </a:spcBef>
              <a:spcAft>
                <a:spcPts val="0"/>
              </a:spcAft>
              <a:buSzPts val="1600"/>
              <a:buChar char="•"/>
            </a:pPr>
            <a:r>
              <a:rPr lang="en-US"/>
              <a:t>Least Privilege</a:t>
            </a:r>
            <a:endParaRPr/>
          </a:p>
          <a:p>
            <a:pPr indent="-330200" lvl="0" marL="457200" rtl="0" algn="l">
              <a:spcBef>
                <a:spcPts val="0"/>
              </a:spcBef>
              <a:spcAft>
                <a:spcPts val="0"/>
              </a:spcAft>
              <a:buSzPts val="1600"/>
              <a:buChar char="•"/>
            </a:pPr>
            <a:r>
              <a:rPr lang="en-US"/>
              <a:t>Zero Trust</a:t>
            </a:r>
            <a:endParaRPr/>
          </a:p>
          <a:p>
            <a:pPr indent="-330200" lvl="0" marL="457200" rtl="0" algn="l">
              <a:spcBef>
                <a:spcPts val="0"/>
              </a:spcBef>
              <a:spcAft>
                <a:spcPts val="0"/>
              </a:spcAft>
              <a:buSzPts val="1600"/>
              <a:buChar char="•"/>
            </a:pPr>
            <a:r>
              <a:rPr lang="en-US"/>
              <a:t>Multi-Party Authorization</a:t>
            </a:r>
            <a:endParaRPr/>
          </a:p>
          <a:p>
            <a:pPr indent="-330200" lvl="0" marL="457200" rtl="0" algn="l">
              <a:spcBef>
                <a:spcPts val="0"/>
              </a:spcBef>
              <a:spcAft>
                <a:spcPts val="0"/>
              </a:spcAft>
              <a:buSzPts val="1600"/>
              <a:buChar char="•"/>
            </a:pPr>
            <a:r>
              <a:rPr lang="en-US"/>
              <a:t>Auditing and Detection</a:t>
            </a:r>
            <a:endParaRPr/>
          </a:p>
          <a:p>
            <a:pPr indent="-330200" lvl="0" marL="457200" rtl="0" algn="l">
              <a:spcBef>
                <a:spcPts val="0"/>
              </a:spcBef>
              <a:spcAft>
                <a:spcPts val="0"/>
              </a:spcAft>
              <a:buSzPts val="1600"/>
              <a:buChar char="•"/>
            </a:pPr>
            <a:r>
              <a:rPr lang="en-US"/>
              <a:t>Recovery</a:t>
            </a:r>
            <a:endParaRPr/>
          </a:p>
        </p:txBody>
      </p:sp>
      <p:sp>
        <p:nvSpPr>
          <p:cNvPr id="63" name="Google Shape;63;p10"/>
          <p:cNvSpPr txBox="1"/>
          <p:nvPr>
            <p:ph idx="12" type="sldNum"/>
          </p:nvPr>
        </p:nvSpPr>
        <p:spPr>
          <a:xfrm>
            <a:off x="8251984" y="42164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64" name="Google Shape;64;p10"/>
          <p:cNvPicPr preferRelativeResize="0"/>
          <p:nvPr/>
        </p:nvPicPr>
        <p:blipFill>
          <a:blip r:embed="rId3">
            <a:alphaModFix/>
          </a:blip>
          <a:stretch>
            <a:fillRect/>
          </a:stretch>
        </p:blipFill>
        <p:spPr>
          <a:xfrm>
            <a:off x="5531837" y="1130775"/>
            <a:ext cx="2295861" cy="30611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xEl>
                                              <p:pRg end="0" st="0"/>
                                            </p:txEl>
                                          </p:spTgt>
                                        </p:tgtEl>
                                        <p:attrNameLst>
                                          <p:attrName>style.visibility</p:attrName>
                                        </p:attrNameLst>
                                      </p:cBhvr>
                                      <p:to>
                                        <p:strVal val="visible"/>
                                      </p:to>
                                    </p:set>
                                    <p:animEffect filter="fade" transition="in">
                                      <p:cBhvr>
                                        <p:cTn dur="1000"/>
                                        <p:tgtEl>
                                          <p:spTgt spid="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xEl>
                                              <p:pRg end="1" st="1"/>
                                            </p:txEl>
                                          </p:spTgt>
                                        </p:tgtEl>
                                        <p:attrNameLst>
                                          <p:attrName>style.visibility</p:attrName>
                                        </p:attrNameLst>
                                      </p:cBhvr>
                                      <p:to>
                                        <p:strVal val="visible"/>
                                      </p:to>
                                    </p:set>
                                    <p:animEffect filter="fade" transition="in">
                                      <p:cBhvr>
                                        <p:cTn dur="1000"/>
                                        <p:tgtEl>
                                          <p:spTgt spid="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xEl>
                                              <p:pRg end="2" st="2"/>
                                            </p:txEl>
                                          </p:spTgt>
                                        </p:tgtEl>
                                        <p:attrNameLst>
                                          <p:attrName>style.visibility</p:attrName>
                                        </p:attrNameLst>
                                      </p:cBhvr>
                                      <p:to>
                                        <p:strVal val="visible"/>
                                      </p:to>
                                    </p:set>
                                    <p:animEffect filter="fade" transition="in">
                                      <p:cBhvr>
                                        <p:cTn dur="1000"/>
                                        <p:tgtEl>
                                          <p:spTgt spid="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xEl>
                                              <p:pRg end="3" st="3"/>
                                            </p:txEl>
                                          </p:spTgt>
                                        </p:tgtEl>
                                        <p:attrNameLst>
                                          <p:attrName>style.visibility</p:attrName>
                                        </p:attrNameLst>
                                      </p:cBhvr>
                                      <p:to>
                                        <p:strVal val="visible"/>
                                      </p:to>
                                    </p:set>
                                    <p:animEffect filter="fade" transition="in">
                                      <p:cBhvr>
                                        <p:cTn dur="1000"/>
                                        <p:tgtEl>
                                          <p:spTgt spid="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xEl>
                                              <p:pRg end="4" st="4"/>
                                            </p:txEl>
                                          </p:spTgt>
                                        </p:tgtEl>
                                        <p:attrNameLst>
                                          <p:attrName>style.visibility</p:attrName>
                                        </p:attrNameLst>
                                      </p:cBhvr>
                                      <p:to>
                                        <p:strVal val="visible"/>
                                      </p:to>
                                    </p:set>
                                    <p:animEffect filter="fade" transition="in">
                                      <p:cBhvr>
                                        <p:cTn dur="1000"/>
                                        <p:tgtEl>
                                          <p:spTgt spid="6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1"/>
          <p:cNvSpPr txBox="1"/>
          <p:nvPr>
            <p:ph type="ctrTitle"/>
          </p:nvPr>
        </p:nvSpPr>
        <p:spPr>
          <a:xfrm>
            <a:off x="510779" y="349515"/>
            <a:ext cx="8196300" cy="661800"/>
          </a:xfrm>
          <a:prstGeom prst="rect">
            <a:avLst/>
          </a:prstGeom>
        </p:spPr>
        <p:txBody>
          <a:bodyPr anchorCtr="0" anchor="t" bIns="45700" lIns="0" spcFirstLastPara="1" rIns="91425" wrap="square" tIns="45700">
            <a:noAutofit/>
          </a:bodyPr>
          <a:lstStyle/>
          <a:p>
            <a:pPr indent="0" lvl="0" marL="0" rtl="0" algn="l">
              <a:spcBef>
                <a:spcPts val="0"/>
              </a:spcBef>
              <a:spcAft>
                <a:spcPts val="0"/>
              </a:spcAft>
              <a:buNone/>
            </a:pPr>
            <a:r>
              <a:rPr lang="en-US"/>
              <a:t>Managing </a:t>
            </a:r>
            <a:r>
              <a:rPr lang="en-US"/>
              <a:t>Reliability Risk</a:t>
            </a:r>
            <a:endParaRPr/>
          </a:p>
        </p:txBody>
      </p:sp>
      <p:sp>
        <p:nvSpPr>
          <p:cNvPr id="71" name="Google Shape;71;p11"/>
          <p:cNvSpPr txBox="1"/>
          <p:nvPr>
            <p:ph idx="1" type="body"/>
          </p:nvPr>
        </p:nvSpPr>
        <p:spPr>
          <a:xfrm>
            <a:off x="510940" y="1130768"/>
            <a:ext cx="3941700" cy="427800"/>
          </a:xfrm>
          <a:prstGeom prst="rect">
            <a:avLst/>
          </a:prstGeom>
        </p:spPr>
        <p:txBody>
          <a:bodyPr anchorCtr="0" anchor="b" bIns="45700" lIns="0" spcFirstLastPara="1" rIns="91425" wrap="square" tIns="45700">
            <a:noAutofit/>
          </a:bodyPr>
          <a:lstStyle/>
          <a:p>
            <a:pPr indent="0" lvl="0" marL="0" rtl="0" algn="l">
              <a:spcBef>
                <a:spcPts val="0"/>
              </a:spcBef>
              <a:spcAft>
                <a:spcPts val="600"/>
              </a:spcAft>
              <a:buNone/>
            </a:pPr>
            <a:r>
              <a:rPr lang="en-US"/>
              <a:t>Error budgets</a:t>
            </a:r>
            <a:endParaRPr/>
          </a:p>
        </p:txBody>
      </p:sp>
      <p:sp>
        <p:nvSpPr>
          <p:cNvPr id="72" name="Google Shape;72;p11"/>
          <p:cNvSpPr txBox="1"/>
          <p:nvPr>
            <p:ph idx="3" type="body"/>
          </p:nvPr>
        </p:nvSpPr>
        <p:spPr>
          <a:xfrm>
            <a:off x="510779" y="1625241"/>
            <a:ext cx="3942000" cy="2579700"/>
          </a:xfrm>
          <a:prstGeom prst="rect">
            <a:avLst/>
          </a:prstGeom>
        </p:spPr>
        <p:txBody>
          <a:bodyPr anchorCtr="0" anchor="t" bIns="45700" lIns="0" spcFirstLastPara="1" rIns="91425" wrap="square" tIns="45700">
            <a:noAutofit/>
          </a:bodyPr>
          <a:lstStyle/>
          <a:p>
            <a:pPr indent="-330200" lvl="0" marL="457200" rtl="0" algn="l">
              <a:spcBef>
                <a:spcPts val="600"/>
              </a:spcBef>
              <a:spcAft>
                <a:spcPts val="0"/>
              </a:spcAft>
              <a:buSzPts val="1600"/>
              <a:buChar char="•"/>
            </a:pPr>
            <a:r>
              <a:rPr lang="en-US"/>
              <a:t>All stakeholders in the organization have approved a Service Level Objective (SLO) reliability target as being fit for the product.</a:t>
            </a:r>
            <a:endParaRPr/>
          </a:p>
          <a:p>
            <a:pPr indent="-330200" lvl="0" marL="457200" rtl="0" algn="l">
              <a:spcBef>
                <a:spcPts val="600"/>
              </a:spcBef>
              <a:spcAft>
                <a:spcPts val="0"/>
              </a:spcAft>
              <a:buSzPts val="1600"/>
              <a:buChar char="•"/>
            </a:pPr>
            <a:r>
              <a:rPr lang="en-US"/>
              <a:t>“Budget of unreliability” (or the error budget) represents the difference between 100%  and the reliability target.</a:t>
            </a:r>
            <a:endParaRPr/>
          </a:p>
        </p:txBody>
      </p:sp>
      <p:sp>
        <p:nvSpPr>
          <p:cNvPr id="73" name="Google Shape;73;p11"/>
          <p:cNvSpPr txBox="1"/>
          <p:nvPr>
            <p:ph idx="12" type="sldNum"/>
          </p:nvPr>
        </p:nvSpPr>
        <p:spPr>
          <a:xfrm>
            <a:off x="8251984" y="42164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74" name="Google Shape;74;p11"/>
          <p:cNvPicPr preferRelativeResize="0"/>
          <p:nvPr/>
        </p:nvPicPr>
        <p:blipFill>
          <a:blip r:embed="rId3">
            <a:alphaModFix/>
          </a:blip>
          <a:stretch>
            <a:fillRect/>
          </a:stretch>
        </p:blipFill>
        <p:spPr>
          <a:xfrm>
            <a:off x="5135925" y="1130775"/>
            <a:ext cx="3074173" cy="30741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2"/>
          <p:cNvSpPr txBox="1"/>
          <p:nvPr>
            <p:ph type="ctrTitle"/>
          </p:nvPr>
        </p:nvSpPr>
        <p:spPr>
          <a:xfrm>
            <a:off x="510779" y="349515"/>
            <a:ext cx="8196300" cy="661800"/>
          </a:xfrm>
          <a:prstGeom prst="rect">
            <a:avLst/>
          </a:prstGeom>
        </p:spPr>
        <p:txBody>
          <a:bodyPr anchorCtr="0" anchor="t" bIns="45700" lIns="0" spcFirstLastPara="1" rIns="91425" wrap="square" tIns="45700">
            <a:noAutofit/>
          </a:bodyPr>
          <a:lstStyle/>
          <a:p>
            <a:pPr indent="0" lvl="0" marL="0" rtl="0" algn="l">
              <a:spcBef>
                <a:spcPts val="0"/>
              </a:spcBef>
              <a:spcAft>
                <a:spcPts val="0"/>
              </a:spcAft>
              <a:buNone/>
            </a:pPr>
            <a:r>
              <a:rPr lang="en-US"/>
              <a:t>Managing Reliability Risk</a:t>
            </a:r>
            <a:endParaRPr/>
          </a:p>
        </p:txBody>
      </p:sp>
      <p:sp>
        <p:nvSpPr>
          <p:cNvPr id="81" name="Google Shape;81;p12"/>
          <p:cNvSpPr txBox="1"/>
          <p:nvPr>
            <p:ph idx="1" type="body"/>
          </p:nvPr>
        </p:nvSpPr>
        <p:spPr>
          <a:xfrm>
            <a:off x="510940" y="1130768"/>
            <a:ext cx="3941700" cy="427800"/>
          </a:xfrm>
          <a:prstGeom prst="rect">
            <a:avLst/>
          </a:prstGeom>
        </p:spPr>
        <p:txBody>
          <a:bodyPr anchorCtr="0" anchor="b" bIns="45700" lIns="0" spcFirstLastPara="1" rIns="91425" wrap="square" tIns="45700">
            <a:noAutofit/>
          </a:bodyPr>
          <a:lstStyle/>
          <a:p>
            <a:pPr indent="0" lvl="0" marL="0" rtl="0" algn="l">
              <a:spcBef>
                <a:spcPts val="0"/>
              </a:spcBef>
              <a:spcAft>
                <a:spcPts val="600"/>
              </a:spcAft>
              <a:buNone/>
            </a:pPr>
            <a:r>
              <a:rPr lang="en-US"/>
              <a:t>Design strategies</a:t>
            </a:r>
            <a:endParaRPr/>
          </a:p>
        </p:txBody>
      </p:sp>
      <p:sp>
        <p:nvSpPr>
          <p:cNvPr id="82" name="Google Shape;82;p12"/>
          <p:cNvSpPr txBox="1"/>
          <p:nvPr>
            <p:ph idx="3" type="body"/>
          </p:nvPr>
        </p:nvSpPr>
        <p:spPr>
          <a:xfrm>
            <a:off x="510779" y="1625241"/>
            <a:ext cx="3942000" cy="2579700"/>
          </a:xfrm>
          <a:prstGeom prst="rect">
            <a:avLst/>
          </a:prstGeom>
        </p:spPr>
        <p:txBody>
          <a:bodyPr anchorCtr="0" anchor="t" bIns="45700" lIns="0" spcFirstLastPara="1" rIns="91425" wrap="square" tIns="45700">
            <a:noAutofit/>
          </a:bodyPr>
          <a:lstStyle/>
          <a:p>
            <a:pPr indent="-330200" lvl="0" marL="457200" rtl="0" algn="l">
              <a:spcBef>
                <a:spcPts val="600"/>
              </a:spcBef>
              <a:spcAft>
                <a:spcPts val="0"/>
              </a:spcAft>
              <a:buSzPts val="1600"/>
              <a:buChar char="•"/>
            </a:pPr>
            <a:r>
              <a:rPr lang="en-US"/>
              <a:t>Least Privilege</a:t>
            </a:r>
            <a:endParaRPr/>
          </a:p>
          <a:p>
            <a:pPr indent="-330200" lvl="0" marL="457200" rtl="0" algn="l">
              <a:spcBef>
                <a:spcPts val="0"/>
              </a:spcBef>
              <a:spcAft>
                <a:spcPts val="0"/>
              </a:spcAft>
              <a:buSzPts val="1600"/>
              <a:buChar char="•"/>
            </a:pPr>
            <a:r>
              <a:rPr lang="en-US"/>
              <a:t>Zero Touch</a:t>
            </a:r>
            <a:endParaRPr/>
          </a:p>
          <a:p>
            <a:pPr indent="-330200" lvl="0" marL="457200" rtl="0" algn="l">
              <a:spcBef>
                <a:spcPts val="0"/>
              </a:spcBef>
              <a:spcAft>
                <a:spcPts val="0"/>
              </a:spcAft>
              <a:buSzPts val="1600"/>
              <a:buChar char="•"/>
            </a:pPr>
            <a:r>
              <a:rPr lang="en-US"/>
              <a:t>Multi-Party Authorization</a:t>
            </a:r>
            <a:endParaRPr/>
          </a:p>
          <a:p>
            <a:pPr indent="-330200" lvl="0" marL="457200" rtl="0" algn="l">
              <a:spcBef>
                <a:spcPts val="0"/>
              </a:spcBef>
              <a:spcAft>
                <a:spcPts val="0"/>
              </a:spcAft>
              <a:buSzPts val="1600"/>
              <a:buChar char="•"/>
            </a:pPr>
            <a:r>
              <a:rPr lang="en-US"/>
              <a:t>Auditing and Detection</a:t>
            </a:r>
            <a:endParaRPr/>
          </a:p>
          <a:p>
            <a:pPr indent="-330200" lvl="0" marL="457200" rtl="0" algn="l">
              <a:spcBef>
                <a:spcPts val="0"/>
              </a:spcBef>
              <a:spcAft>
                <a:spcPts val="0"/>
              </a:spcAft>
              <a:buSzPts val="1600"/>
              <a:buChar char="•"/>
            </a:pPr>
            <a:r>
              <a:rPr lang="en-US"/>
              <a:t>Recovery</a:t>
            </a:r>
            <a:endParaRPr/>
          </a:p>
        </p:txBody>
      </p:sp>
      <p:sp>
        <p:nvSpPr>
          <p:cNvPr id="83" name="Google Shape;83;p12"/>
          <p:cNvSpPr txBox="1"/>
          <p:nvPr>
            <p:ph idx="12" type="sldNum"/>
          </p:nvPr>
        </p:nvSpPr>
        <p:spPr>
          <a:xfrm>
            <a:off x="8251984" y="42164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84" name="Google Shape;84;p12"/>
          <p:cNvPicPr preferRelativeResize="0"/>
          <p:nvPr/>
        </p:nvPicPr>
        <p:blipFill>
          <a:blip r:embed="rId3">
            <a:alphaModFix/>
          </a:blip>
          <a:stretch>
            <a:fillRect/>
          </a:stretch>
        </p:blipFill>
        <p:spPr>
          <a:xfrm>
            <a:off x="5135925" y="1130775"/>
            <a:ext cx="3074173" cy="30741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0" st="0"/>
                                            </p:txEl>
                                          </p:spTgt>
                                        </p:tgtEl>
                                        <p:attrNameLst>
                                          <p:attrName>style.visibility</p:attrName>
                                        </p:attrNameLst>
                                      </p:cBhvr>
                                      <p:to>
                                        <p:strVal val="visible"/>
                                      </p:to>
                                    </p:set>
                                    <p:animEffect filter="fade" transition="in">
                                      <p:cBhvr>
                                        <p:cTn dur="1000"/>
                                        <p:tgtEl>
                                          <p:spTgt spid="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 st="1"/>
                                            </p:txEl>
                                          </p:spTgt>
                                        </p:tgtEl>
                                        <p:attrNameLst>
                                          <p:attrName>style.visibility</p:attrName>
                                        </p:attrNameLst>
                                      </p:cBhvr>
                                      <p:to>
                                        <p:strVal val="visible"/>
                                      </p:to>
                                    </p:set>
                                    <p:animEffect filter="fade" transition="in">
                                      <p:cBhvr>
                                        <p:cTn dur="1000"/>
                                        <p:tgtEl>
                                          <p:spTgt spid="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2" st="2"/>
                                            </p:txEl>
                                          </p:spTgt>
                                        </p:tgtEl>
                                        <p:attrNameLst>
                                          <p:attrName>style.visibility</p:attrName>
                                        </p:attrNameLst>
                                      </p:cBhvr>
                                      <p:to>
                                        <p:strVal val="visible"/>
                                      </p:to>
                                    </p:set>
                                    <p:animEffect filter="fade" transition="in">
                                      <p:cBhvr>
                                        <p:cTn dur="1000"/>
                                        <p:tgtEl>
                                          <p:spTgt spid="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3" st="3"/>
                                            </p:txEl>
                                          </p:spTgt>
                                        </p:tgtEl>
                                        <p:attrNameLst>
                                          <p:attrName>style.visibility</p:attrName>
                                        </p:attrNameLst>
                                      </p:cBhvr>
                                      <p:to>
                                        <p:strVal val="visible"/>
                                      </p:to>
                                    </p:set>
                                    <p:animEffect filter="fade" transition="in">
                                      <p:cBhvr>
                                        <p:cTn dur="1000"/>
                                        <p:tgtEl>
                                          <p:spTgt spid="8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4" st="4"/>
                                            </p:txEl>
                                          </p:spTgt>
                                        </p:tgtEl>
                                        <p:attrNameLst>
                                          <p:attrName>style.visibility</p:attrName>
                                        </p:attrNameLst>
                                      </p:cBhvr>
                                      <p:to>
                                        <p:strVal val="visible"/>
                                      </p:to>
                                    </p:set>
                                    <p:animEffect filter="fade" transition="in">
                                      <p:cBhvr>
                                        <p:cTn dur="1000"/>
                                        <p:tgtEl>
                                          <p:spTgt spid="8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3"/>
          <p:cNvSpPr txBox="1"/>
          <p:nvPr>
            <p:ph type="ctrTitle"/>
          </p:nvPr>
        </p:nvSpPr>
        <p:spPr>
          <a:xfrm>
            <a:off x="510779" y="349515"/>
            <a:ext cx="8196300" cy="661800"/>
          </a:xfrm>
          <a:prstGeom prst="rect">
            <a:avLst/>
          </a:prstGeom>
          <a:noFill/>
          <a:ln>
            <a:noFill/>
          </a:ln>
        </p:spPr>
        <p:txBody>
          <a:bodyPr anchorCtr="0" anchor="t" bIns="45700" lIns="0"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a:t>Shift Security &amp; R</a:t>
            </a:r>
            <a:r>
              <a:rPr lang="en-US"/>
              <a:t>eliability</a:t>
            </a:r>
            <a:r>
              <a:rPr lang="en-US"/>
              <a:t> left</a:t>
            </a:r>
            <a:endParaRPr/>
          </a:p>
        </p:txBody>
      </p:sp>
      <p:sp>
        <p:nvSpPr>
          <p:cNvPr id="90" name="Google Shape;90;p13"/>
          <p:cNvSpPr txBox="1"/>
          <p:nvPr>
            <p:ph idx="12" type="sldNum"/>
          </p:nvPr>
        </p:nvSpPr>
        <p:spPr>
          <a:xfrm>
            <a:off x="8251984" y="42164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91" name="Google Shape;91;p13"/>
          <p:cNvSpPr txBox="1"/>
          <p:nvPr>
            <p:ph idx="3" type="body"/>
          </p:nvPr>
        </p:nvSpPr>
        <p:spPr>
          <a:xfrm>
            <a:off x="510779" y="1625241"/>
            <a:ext cx="3942000" cy="2579700"/>
          </a:xfrm>
          <a:prstGeom prst="rect">
            <a:avLst/>
          </a:prstGeom>
        </p:spPr>
        <p:txBody>
          <a:bodyPr anchorCtr="0" anchor="t" bIns="45700" lIns="0" spcFirstLastPara="1" rIns="91425" wrap="square" tIns="45700">
            <a:noAutofit/>
          </a:bodyPr>
          <a:lstStyle/>
          <a:p>
            <a:pPr indent="-330200" lvl="0" marL="457200" rtl="0" algn="l">
              <a:spcBef>
                <a:spcPts val="600"/>
              </a:spcBef>
              <a:spcAft>
                <a:spcPts val="0"/>
              </a:spcAft>
              <a:buSzPts val="1600"/>
              <a:buChar char="•"/>
            </a:pPr>
            <a:r>
              <a:rPr lang="en-US"/>
              <a:t>C</a:t>
            </a:r>
            <a:r>
              <a:rPr lang="en-US"/>
              <a:t>ommitment to the full system lifecycle.</a:t>
            </a:r>
            <a:endParaRPr/>
          </a:p>
          <a:p>
            <a:pPr indent="-330200" lvl="0" marL="457200" rtl="0" algn="l">
              <a:spcBef>
                <a:spcPts val="0"/>
              </a:spcBef>
              <a:spcAft>
                <a:spcPts val="0"/>
              </a:spcAft>
              <a:buSzPts val="1600"/>
              <a:buChar char="•"/>
            </a:pPr>
            <a:r>
              <a:rPr lang="en-US"/>
              <a:t>Security &amp; Reliability central elements in the architecture of systems.</a:t>
            </a:r>
            <a:endParaRPr/>
          </a:p>
        </p:txBody>
      </p:sp>
      <p:pic>
        <p:nvPicPr>
          <p:cNvPr id="92" name="Google Shape;92;p13"/>
          <p:cNvPicPr preferRelativeResize="0"/>
          <p:nvPr/>
        </p:nvPicPr>
        <p:blipFill>
          <a:blip r:embed="rId3">
            <a:alphaModFix/>
          </a:blip>
          <a:stretch>
            <a:fillRect/>
          </a:stretch>
        </p:blipFill>
        <p:spPr>
          <a:xfrm>
            <a:off x="4652825" y="1843863"/>
            <a:ext cx="4053899" cy="20269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4"/>
          <p:cNvSpPr txBox="1"/>
          <p:nvPr>
            <p:ph type="ctrTitle"/>
          </p:nvPr>
        </p:nvSpPr>
        <p:spPr>
          <a:xfrm>
            <a:off x="510779" y="349515"/>
            <a:ext cx="8196300" cy="661800"/>
          </a:xfrm>
          <a:prstGeom prst="rect">
            <a:avLst/>
          </a:prstGeom>
        </p:spPr>
        <p:txBody>
          <a:bodyPr anchorCtr="0" anchor="t" bIns="45700" lIns="0" spcFirstLastPara="1" rIns="91425" wrap="square" tIns="45700">
            <a:noAutofit/>
          </a:bodyPr>
          <a:lstStyle/>
          <a:p>
            <a:pPr indent="0" lvl="0" marL="0" rtl="0" algn="l">
              <a:spcBef>
                <a:spcPts val="0"/>
              </a:spcBef>
              <a:spcAft>
                <a:spcPts val="0"/>
              </a:spcAft>
              <a:buNone/>
            </a:pPr>
            <a:r>
              <a:rPr lang="en-US"/>
              <a:t>Thank you! </a:t>
            </a:r>
            <a:endParaRPr/>
          </a:p>
        </p:txBody>
      </p:sp>
      <p:sp>
        <p:nvSpPr>
          <p:cNvPr id="99" name="Google Shape;99;p14"/>
          <p:cNvSpPr txBox="1"/>
          <p:nvPr>
            <p:ph idx="3" type="body"/>
          </p:nvPr>
        </p:nvSpPr>
        <p:spPr>
          <a:xfrm>
            <a:off x="510779" y="1625241"/>
            <a:ext cx="3942000" cy="2579700"/>
          </a:xfrm>
          <a:prstGeom prst="rect">
            <a:avLst/>
          </a:prstGeom>
        </p:spPr>
        <p:txBody>
          <a:bodyPr anchorCtr="0" anchor="t" bIns="45700" lIns="0" spcFirstLastPara="1" rIns="91425" wrap="square" tIns="45700">
            <a:noAutofit/>
          </a:bodyPr>
          <a:lstStyle/>
          <a:p>
            <a:pPr indent="0" lvl="0" marL="0" rtl="0" algn="l">
              <a:spcBef>
                <a:spcPts val="600"/>
              </a:spcBef>
              <a:spcAft>
                <a:spcPts val="0"/>
              </a:spcAft>
              <a:buClr>
                <a:schemeClr val="dk1"/>
              </a:buClr>
              <a:buSzPts val="1100"/>
              <a:buFont typeface="Arial"/>
              <a:buNone/>
            </a:pPr>
            <a:r>
              <a:rPr lang="en-US" u="sng">
                <a:solidFill>
                  <a:schemeClr val="hlink"/>
                </a:solidFill>
                <a:hlinkClick r:id="rId3"/>
              </a:rPr>
              <a:t>anaoprea@google.com</a:t>
            </a:r>
            <a:endParaRPr/>
          </a:p>
          <a:p>
            <a:pPr indent="0" lvl="0" marL="0" rtl="0" algn="l">
              <a:spcBef>
                <a:spcPts val="600"/>
              </a:spcBef>
              <a:spcAft>
                <a:spcPts val="0"/>
              </a:spcAft>
              <a:buClr>
                <a:schemeClr val="dk1"/>
              </a:buClr>
              <a:buSzPts val="1100"/>
              <a:buFont typeface="Arial"/>
              <a:buNone/>
            </a:pPr>
            <a:r>
              <a:rPr lang="en-US" u="sng">
                <a:solidFill>
                  <a:schemeClr val="hlink"/>
                </a:solidFill>
                <a:hlinkClick r:id="rId4"/>
              </a:rPr>
              <a:t>@0xa6ea</a:t>
            </a:r>
            <a:endParaRPr/>
          </a:p>
        </p:txBody>
      </p:sp>
      <p:sp>
        <p:nvSpPr>
          <p:cNvPr id="100" name="Google Shape;100;p14"/>
          <p:cNvSpPr txBox="1"/>
          <p:nvPr>
            <p:ph idx="12" type="sldNum"/>
          </p:nvPr>
        </p:nvSpPr>
        <p:spPr>
          <a:xfrm>
            <a:off x="8251984" y="42164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101" name="Google Shape;101;p14"/>
          <p:cNvPicPr preferRelativeResize="0"/>
          <p:nvPr/>
        </p:nvPicPr>
        <p:blipFill>
          <a:blip r:embed="rId5">
            <a:alphaModFix/>
          </a:blip>
          <a:stretch>
            <a:fillRect/>
          </a:stretch>
        </p:blipFill>
        <p:spPr>
          <a:xfrm>
            <a:off x="4652526" y="1169075"/>
            <a:ext cx="1474974" cy="1933550"/>
          </a:xfrm>
          <a:prstGeom prst="rect">
            <a:avLst/>
          </a:prstGeom>
          <a:noFill/>
          <a:ln>
            <a:noFill/>
          </a:ln>
        </p:spPr>
      </p:pic>
      <p:pic>
        <p:nvPicPr>
          <p:cNvPr id="102" name="Google Shape;102;p14"/>
          <p:cNvPicPr preferRelativeResize="0"/>
          <p:nvPr/>
        </p:nvPicPr>
        <p:blipFill>
          <a:blip r:embed="rId6">
            <a:alphaModFix/>
          </a:blip>
          <a:stretch>
            <a:fillRect/>
          </a:stretch>
        </p:blipFill>
        <p:spPr>
          <a:xfrm>
            <a:off x="6127500" y="1890400"/>
            <a:ext cx="1474976" cy="1939599"/>
          </a:xfrm>
          <a:prstGeom prst="rect">
            <a:avLst/>
          </a:prstGeom>
          <a:noFill/>
          <a:ln>
            <a:noFill/>
          </a:ln>
        </p:spPr>
      </p:pic>
      <p:pic>
        <p:nvPicPr>
          <p:cNvPr id="103" name="Google Shape;103;p14"/>
          <p:cNvPicPr preferRelativeResize="0"/>
          <p:nvPr/>
        </p:nvPicPr>
        <p:blipFill>
          <a:blip r:embed="rId7">
            <a:alphaModFix/>
          </a:blip>
          <a:stretch>
            <a:fillRect/>
          </a:stretch>
        </p:blipFill>
        <p:spPr>
          <a:xfrm>
            <a:off x="7566600" y="2409925"/>
            <a:ext cx="1474974" cy="193960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3_Red Gradient lin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6_Title Slide [option 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